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7"/>
  </p:notesMasterIdLst>
  <p:sldIdLst>
    <p:sldId id="256" r:id="rId5"/>
    <p:sldId id="258" r:id="rId6"/>
    <p:sldId id="369" r:id="rId7"/>
    <p:sldId id="297" r:id="rId8"/>
    <p:sldId id="292" r:id="rId9"/>
    <p:sldId id="289" r:id="rId10"/>
    <p:sldId id="290" r:id="rId11"/>
    <p:sldId id="288" r:id="rId12"/>
    <p:sldId id="291" r:id="rId13"/>
    <p:sldId id="283" r:id="rId14"/>
    <p:sldId id="284" r:id="rId15"/>
    <p:sldId id="274" r:id="rId16"/>
    <p:sldId id="261" r:id="rId17"/>
    <p:sldId id="272" r:id="rId18"/>
    <p:sldId id="294" r:id="rId19"/>
    <p:sldId id="262" r:id="rId20"/>
    <p:sldId id="295" r:id="rId21"/>
    <p:sldId id="296" r:id="rId22"/>
    <p:sldId id="263" r:id="rId23"/>
    <p:sldId id="317" r:id="rId24"/>
    <p:sldId id="370" r:id="rId25"/>
    <p:sldId id="328" r:id="rId26"/>
    <p:sldId id="367" r:id="rId27"/>
    <p:sldId id="316" r:id="rId28"/>
    <p:sldId id="314" r:id="rId29"/>
    <p:sldId id="318" r:id="rId30"/>
    <p:sldId id="319" r:id="rId31"/>
    <p:sldId id="315" r:id="rId32"/>
    <p:sldId id="351" r:id="rId33"/>
    <p:sldId id="350" r:id="rId34"/>
    <p:sldId id="353" r:id="rId35"/>
    <p:sldId id="354" r:id="rId36"/>
    <p:sldId id="355" r:id="rId37"/>
    <p:sldId id="356" r:id="rId38"/>
    <p:sldId id="357" r:id="rId39"/>
    <p:sldId id="358" r:id="rId40"/>
    <p:sldId id="320" r:id="rId41"/>
    <p:sldId id="359" r:id="rId42"/>
    <p:sldId id="360" r:id="rId43"/>
    <p:sldId id="307" r:id="rId44"/>
    <p:sldId id="333" r:id="rId45"/>
    <p:sldId id="323" r:id="rId46"/>
    <p:sldId id="327" r:id="rId47"/>
    <p:sldId id="326" r:id="rId48"/>
    <p:sldId id="361" r:id="rId49"/>
    <p:sldId id="362" r:id="rId50"/>
    <p:sldId id="325" r:id="rId51"/>
    <p:sldId id="363" r:id="rId52"/>
    <p:sldId id="306" r:id="rId53"/>
    <p:sldId id="364" r:id="rId54"/>
    <p:sldId id="265" r:id="rId55"/>
    <p:sldId id="269" r:id="rId56"/>
    <p:sldId id="304" r:id="rId57"/>
    <p:sldId id="322" r:id="rId58"/>
    <p:sldId id="268" r:id="rId59"/>
    <p:sldId id="285" r:id="rId60"/>
    <p:sldId id="366" r:id="rId61"/>
    <p:sldId id="266" r:id="rId62"/>
    <p:sldId id="270" r:id="rId63"/>
    <p:sldId id="257" r:id="rId64"/>
    <p:sldId id="260" r:id="rId65"/>
    <p:sldId id="280" r:id="rId66"/>
    <p:sldId id="264" r:id="rId67"/>
    <p:sldId id="301" r:id="rId68"/>
    <p:sldId id="302" r:id="rId69"/>
    <p:sldId id="344" r:id="rId70"/>
    <p:sldId id="345" r:id="rId71"/>
    <p:sldId id="346" r:id="rId72"/>
    <p:sldId id="331" r:id="rId73"/>
    <p:sldId id="349" r:id="rId74"/>
    <p:sldId id="334" r:id="rId75"/>
    <p:sldId id="310" r:id="rId7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수혁" initials="김수" lastIdx="4" clrIdx="0">
    <p:extLst>
      <p:ext uri="{19B8F6BF-5375-455C-9EA6-DF929625EA0E}">
        <p15:presenceInfo xmlns:p15="http://schemas.microsoft.com/office/powerpoint/2012/main" userId="f4cf55a97b75f02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1313"/>
    <a:srgbClr val="FFFFFF"/>
    <a:srgbClr val="5AEA4E"/>
    <a:srgbClr val="1D1D1D"/>
    <a:srgbClr val="262626"/>
    <a:srgbClr val="2E2E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98" autoAdjust="0"/>
    <p:restoredTop sz="90195" autoAdjust="0"/>
  </p:normalViewPr>
  <p:slideViewPr>
    <p:cSldViewPr snapToGrid="0">
      <p:cViewPr>
        <p:scale>
          <a:sx n="97" d="100"/>
          <a:sy n="97" d="100"/>
        </p:scale>
        <p:origin x="144" y="3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5A74EF-0F29-4F15-A838-AE15A087EC32}" type="datetimeFigureOut">
              <a:rPr lang="ko-KR" altLang="en-US" smtClean="0"/>
              <a:t>2020. 3. 2.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8435DC-41A3-4858-9BB7-2D7A591C69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907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안녕하세요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‘Unity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 광선 추적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제안서 초안 발표를 맡은 김수혁 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377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원래는 게임 개발의 용도로 사용되었으나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VR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영향으로 영상 컨텐츠 제작으로도 사용되기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시작햇습니다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 키워드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이전부터 게임을 만들기 위해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Unity,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언리얼엔진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같은 실시간 렌더링 엔진들이 사용되었습니다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이들은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VR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나타나면서 영상 제작의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툴로써도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사용되기 시작해 디지털 애니메이션 영상 제작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툴로써의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가치를 지니게 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841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많은 엔진 중에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선택한 이유는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그림에서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보시다시피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많은 수의 사용자를 보유하고 있기 때문입니다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전체 시장 분포를 보면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압도적으로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많은 것을 알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높은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자유도와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쉬운 사용 방법 때문으로 추측됩니다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564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많은 사용자들이 유니티에서 바로 활용할 수 있는 오픈 마켓인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애셋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스토어를 통해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접근하게할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계획입니다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사용자들이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바로 사용할 수 있도록 만든 결과물을 팔고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살 수 있는 오픈마켓이 존재합니다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Assetstore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통칭합니다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개발자가 많은 편이기 때문에 다른 엔진에 비해 자체 오픈 마켓이 크게 활성화 되어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071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저희의 목표는 </a:t>
            </a: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사실적인 명암을 가진 이미지를 생성하고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개 생성해 영상으로 생성합니다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두개의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사용시 생성 효율을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150% ~ 170%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향상시키려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적당하게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조금 빠르게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1460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효과는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 제작의 목적으로 사용시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빛을 실제와 같이 표현하기 위한 수단으로 사용될 수 있으며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렌더링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엔진에서 실제와 비슷한 명암을 모방하기 위한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레퍼런스로써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8699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 사례에는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옥테인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렌더라는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있는데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실시간 렌더링에서 명암을 표현을 위해 미리 계산하는 솔루션으로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기술적인 아이디어는 모방했으나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오프라인 렌더링으로 사실적인 명암 표현을 주 사용 목표로 하려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대표적인 사례로는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옥테인렌더라는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소프트웨어가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툴에서 플러그인의 형태로 지원하며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에서도 지원합니다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 직접적으로 영상을 만드는 방법은 없고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 렌더링에서 빛의 명암을 사실적으로 표현하기 위한 솔루션으로 사용됩니다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라이센스는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컴퓨팅 파워에 따라 차등 지급합니다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이상의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활용하여 계산하는 경우 무료 혹은 월간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$10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이하로 제공한다면 더 나은 서비스라고 할 수 있겠습니다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8937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 사례에는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옥테인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렌더라는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있는데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실시간 렌더링에서 명암을 표현을 위해 미리 계산하는 솔루션으로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기술적인 아이디어는 모방했으나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오프라인 렌더링으로 사실적인 명암 표현을 주 사용 목표로 하려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대표적인 사례로는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옥테인렌더라는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소프트웨어가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툴에서 플러그인의 형태로 지원하며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에서도 지원합니다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 직접적으로 영상을 만드는 방법은 없고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 렌더링에서 빛의 명암을 사실적으로 표현하기 위한 솔루션으로 사용됩니다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라이센스는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컴퓨팅 파워에 따라 차등 지급합니다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이상의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활용하여 계산하는 경우 무료 혹은 월간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$10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이하로 제공한다면 더 나은 서비스라고 할 수 있겠습니다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4137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5966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 사례에는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옥테인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렌더라는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있는데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실시간 렌더링에서 명암을 표현을 위해 미리 계산하는 솔루션으로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기술적인 아이디어는 모방했으나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오프라인 렌더링으로 사실적인 명암 표현을 주 사용 목표로 하려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대표적인 사례로는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옥테인렌더라는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소프트웨어가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툴에서 플러그인의 형태로 지원하며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에서도 지원합니다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 직접적으로 영상을 만드는 방법은 없고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 렌더링에서 빛의 명암을 사실적으로 표현하기 위한 솔루션으로 사용됩니다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라이센스는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컴퓨팅 파워에 따라 차등 지급합니다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이상의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활용하여 계산하는 경우 무료 혹은 월간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$10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이하로 제공한다면 더 나은 서비스라고 할 수 있겠습니다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5916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시나리오는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하나의 프레임을 요청하면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해당 환경의 데이터를 수집해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이를 계산하여 업데이트 된 픽셀을 점진적으로 넘겨주어 사용자에게 업데이트 되는 모습을 보여줍니다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781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목차는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빠르게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0145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구성도는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렌더링 데이터 수집 모듈에서 데이터를 광선 추적 모듈로 넘기고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 모듈 내부에서는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C++/CUDA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CPU/GPU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메모리 동기화와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명령을 내리는 부분으로 구성되어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1433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0964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2850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6558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8237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7121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991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4052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2023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760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79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811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5526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147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908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7924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694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3708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4673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2463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447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발표에 앞서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영상을 보시겠습니다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~~ UE4: Reflection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동영상 시청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~~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틀면서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언리얼엔진에서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기법을 적용한 영상 데모입니다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670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4037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891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6687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3437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2290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5750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 환경은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7747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원격 저장소의 구성은 문서 저장소와 개발 저장소를 분리해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구성하였습니다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4633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렌더링 데이터를 수집하고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 이미지를 보여주는 기능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계산된 이미지를 모아서 영상으로 만드는 기능을 구현해야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8768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개발할 부분은 크게 두가지로 나뉩니다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사용해 계산하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부분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이를 유니티에서 돌려주는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두 파트입니다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추적기는 사용할 알고리즘을 연구 후 구현해야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연구할 알고리즘은 공간 상의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물체들을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추적시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빠르게 탐색 가능한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구조와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유효한 광선의 경로를 찾는 방법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noise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줄이는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것이 연구되어야 하며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CUDA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통해 이를 구현할 계획입니다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187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발표에 앞서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영상을 보시겠습니다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~~ UE4: Reflection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동영상 시청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~~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틀면서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언리얼엔진에서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기법을 적용한 영상 데모입니다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6640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렌더링 데이터를 수집하고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 이미지를 보여주는 기능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계산된 이미지를 모아서 영상으로 만드는 기능을 구현해야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5750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개발할 부분은 크게 두가지로 나뉩니다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사용해 계산하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부분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이를 유니티에서 돌려주는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두 파트입니다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추적기는 사용할 알고리즘을 연구 후 구현해야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연구할 알고리즘은 공간 상의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물체들을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추적시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빠르게 탐색 가능한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구조와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유효한 광선의 경로를 찾는 방법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noise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줄이는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것이 연구되어야 하며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CUDA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통해 이를 구현할 계획입니다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2838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개발할 부분은 크게 두가지로 나뉩니다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사용해 계산하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부분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이를 유니티에서 돌려주는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두 파트입니다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추적기는 사용할 알고리즘을 연구 후 구현해야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연구할 알고리즘은 공간 상의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물체들을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추적시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빠르게 탐색 가능한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구조와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유효한 광선의 경로를 찾는 방법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noise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줄이는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것이 연구되어야 하며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CUDA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통해 이를 구현할 계획입니다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88970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업무 분담은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업무 분담은 크게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에서의 작업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 기법의 연구 및 구현으로 나누었습니다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4032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일정은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저희의 일정은 구현전에 각 알고리즘에 대하여 학습 및 설계하는 시간 이후에 순차적으로 구현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테스트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문서화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최종보고서 작성으로 넘어갑니다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0231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필요 기술 및 참고 문헌은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16408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6880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5411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구성도는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렌더링 데이터 수집 모듈에서 데이터를 광선 추적 모듈로 넘기고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 모듈 내부에서는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C++/CUDA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CPU/GPU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메모리 동기화와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명령을 내리는 부분으로 구성되어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914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구성도는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렌더링 데이터 수집 모듈에서 데이터를 광선 추적 모듈로 넘기고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 모듈 내부에서는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C++/CUDA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CPU/GPU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메모리 동기화와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명령을 내리는 부분으로 구성되어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985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연구개발배경에는 세가지 키워드가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3853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52684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12471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62361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86108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89464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42388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23393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069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첫번째 키워드는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GPGPU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GPGPU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독립적이고 수많은 태스크를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수행할시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월등한 성능을 가집니다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 러닝 모델인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AlexNet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GPGPU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활용하여 성능향상을 보여주었고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이를 통해 더 범용적으로 사용되게 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영상의 결과물은 꽤나 사실과 비슷합니다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결과물이 나올 수 있는 근본적인 이유는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GPU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성능이 이전에 비해 향상 되었기 때문입니다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향상된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GPU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범용적으로 사용하는 것을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하는데 독립된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몇천개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정도의 작업을 동시에 수행하는 경우에는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비하여 큰 성능 향상을 가져옵니다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활용한 대표적인 예시는 딥러닝 모델인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AlexNet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옆의 그림을 보시면 큰 성능 향상이 있는 것을 알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AlexNet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더 알려지고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동시에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꾸준한 발전으로 많은 곳에 쓰이게 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383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다음 키워드는 광선 추적 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빛을 광선으로 취급해 시뮬레이션 하는 방법으로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이전에는 수많은 시간에 외면되었으나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GPU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발달로 많은 연구와 사용이 진행되고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두번째 키워드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광선추적 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추적은 빛을 하나의 광선으로 취급해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광선의 움직임을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시뮬레이션하여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명암을 계산하는 컴퓨터 그래픽 기법입니다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앞선 영상에서는 빛의 반사를 광선 추적으로 계산한 결과를 보여주었습니다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등장 이전에는 수많은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계산량으로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너무 오랜 시간이 걸려 쉽게 사용될 수 없었으나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발달과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기술의 등장 이후에는 시간에 민감하지 않은 경우에는 사용할 수 있게 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145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Short </a:t>
            </a:r>
          </a:p>
          <a:p>
            <a:r>
              <a:rPr lang="ko-KR" altLang="en-US" dirty="0" err="1"/>
              <a:t>패쓰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en-US" altLang="ko-KR" dirty="0"/>
              <a:t>Long</a:t>
            </a:r>
          </a:p>
          <a:p>
            <a:endParaRPr lang="en-US" altLang="ko-KR" dirty="0"/>
          </a:p>
          <a:p>
            <a:r>
              <a:rPr lang="ko-KR" altLang="en-US" dirty="0"/>
              <a:t>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406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310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382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494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171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387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53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324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054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92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470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358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4328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3ue35ago3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3ue35ago3Y" TargetMode="External"/><Relationship Id="rId4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EETHELIGHTS/CapstoneDesign" TargetMode="External"/><Relationship Id="rId3" Type="http://schemas.openxmlformats.org/officeDocument/2006/relationships/hyperlink" Target="https://github.com/hrmrzizon" TargetMode="External"/><Relationship Id="rId7" Type="http://schemas.openxmlformats.org/officeDocument/2006/relationships/hyperlink" Target="https://github.com/SEETHELIGHTS/RadianceGrabber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EETHELIGHTS/CapstonePlanning" TargetMode="External"/><Relationship Id="rId5" Type="http://schemas.openxmlformats.org/officeDocument/2006/relationships/hyperlink" Target="https://github.com/jiyun-jiyun" TargetMode="External"/><Relationship Id="rId4" Type="http://schemas.openxmlformats.org/officeDocument/2006/relationships/hyperlink" Target="https://github.com/banetta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altimerendering.com/raytracing/Ray%20Tracing_%20The%20Next%20Week.pdf" TargetMode="External"/><Relationship Id="rId3" Type="http://schemas.openxmlformats.org/officeDocument/2006/relationships/hyperlink" Target="https://www.samsungpop.com/common.do?cmd=down&amp;saveKey=research.pdf&amp;fileName=2010/2019071119405119K_01_01.pdf&amp;contentType=application/pdf" TargetMode="External"/><Relationship Id="rId7" Type="http://schemas.openxmlformats.org/officeDocument/2006/relationships/hyperlink" Target="https://www.realtimerendering.com/raytracing/Ray%20Tracing%20in%20a%20Weekend.pdf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blogs.nvidia.com/accelerated-ray-tracing-cuda/" TargetMode="External"/><Relationship Id="rId5" Type="http://schemas.openxmlformats.org/officeDocument/2006/relationships/hyperlink" Target="https://www.mono-project.com/docs/advanced/pinvoke/" TargetMode="External"/><Relationship Id="rId4" Type="http://schemas.openxmlformats.org/officeDocument/2006/relationships/hyperlink" Target="https://on-demand.gputechconf.com/siggraph/2019/pdf/sig940-getting-started-with-directx-ray-tracing-in-unity.pdf" TargetMode="External"/><Relationship Id="rId9" Type="http://schemas.openxmlformats.org/officeDocument/2006/relationships/hyperlink" Target="http://www.realtimerendering.com/raytracing/Ray%20Tracing_%20the%20Rest%20of%20Your%20Life.pdf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rLwRLS_ZR0?start=259&amp;feature=oembed" TargetMode="External"/><Relationship Id="rId4" Type="http://schemas.openxmlformats.org/officeDocument/2006/relationships/image" Target="../media/image30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frLwRLS_ZR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21492" y="1122363"/>
            <a:ext cx="9976022" cy="2387600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4800" dirty="0"/>
              <a:t>Unity </a:t>
            </a:r>
            <a:r>
              <a:rPr lang="ko-KR" altLang="en-US" sz="4800" dirty="0"/>
              <a:t>에서의</a:t>
            </a:r>
            <a:r>
              <a:rPr lang="en-US" altLang="ko-KR" sz="4800" dirty="0"/>
              <a:t> GPGPU </a:t>
            </a:r>
            <a:r>
              <a:rPr lang="ko-KR" altLang="en-US" sz="4800" dirty="0"/>
              <a:t>기반 </a:t>
            </a:r>
            <a:br>
              <a:rPr lang="en-US" altLang="ko-KR" sz="4800" dirty="0"/>
            </a:br>
            <a:r>
              <a:rPr lang="ko-KR" altLang="en-US" sz="4800" dirty="0"/>
              <a:t>광선 추적 </a:t>
            </a:r>
            <a:r>
              <a:rPr lang="ko-KR" altLang="en-US" sz="4800" dirty="0" err="1"/>
              <a:t>렌더러</a:t>
            </a: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37503" y="4046882"/>
            <a:ext cx="9144000" cy="1655762"/>
          </a:xfrm>
        </p:spPr>
        <p:txBody>
          <a:bodyPr anchor="b">
            <a:normAutofit/>
          </a:bodyPr>
          <a:lstStyle/>
          <a:p>
            <a:pPr algn="r"/>
            <a:r>
              <a:rPr lang="en-US" altLang="ko-KR" sz="2000" dirty="0"/>
              <a:t>SEETHELIGHTS</a:t>
            </a:r>
          </a:p>
          <a:p>
            <a:pPr algn="r"/>
            <a:r>
              <a:rPr lang="ko-KR" altLang="en-US" sz="2000" dirty="0"/>
              <a:t>팀장 </a:t>
            </a:r>
            <a:r>
              <a:rPr lang="ko-KR" altLang="en-US" sz="2000" dirty="0" err="1"/>
              <a:t>김한상</a:t>
            </a:r>
            <a:r>
              <a:rPr lang="en-US" altLang="ko-KR" sz="2000" dirty="0"/>
              <a:t> 2013154012 </a:t>
            </a:r>
          </a:p>
          <a:p>
            <a:pPr algn="r"/>
            <a:r>
              <a:rPr lang="ko-KR" altLang="en-US" sz="2000" dirty="0"/>
              <a:t>김수혁</a:t>
            </a:r>
            <a:r>
              <a:rPr lang="en-US" altLang="ko-KR" sz="2000" dirty="0"/>
              <a:t> 2012154010 </a:t>
            </a:r>
          </a:p>
          <a:p>
            <a:pPr algn="r"/>
            <a:r>
              <a:rPr lang="ko-KR" altLang="en-US" sz="2000" dirty="0"/>
              <a:t>정지윤</a:t>
            </a:r>
            <a:r>
              <a:rPr lang="en-US" altLang="ko-KR" sz="2000" dirty="0"/>
              <a:t> 2014150031</a:t>
            </a:r>
            <a:endParaRPr lang="ko-KR" altLang="en-US" sz="2000" dirty="0"/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1437503" y="4046882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/>
              <a:t>2019-12-19</a:t>
            </a:r>
            <a:endParaRPr lang="ko-KR" altLang="en-US" sz="2000" dirty="0"/>
          </a:p>
        </p:txBody>
      </p:sp>
      <p:pic>
        <p:nvPicPr>
          <p:cNvPr id="5" name="그림 4" descr="그리기, 플레이트이(가) 표시된 사진&#10;&#10;자동 생성된 설명">
            <a:extLst>
              <a:ext uri="{FF2B5EF4-FFF2-40B4-BE49-F238E27FC236}">
                <a16:creationId xmlns:a16="http://schemas.microsoft.com/office/drawing/2014/main" id="{48B2ED6C-3933-4590-B9F0-42BE66DA75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503" y="3762621"/>
            <a:ext cx="1473648" cy="1403475"/>
          </a:xfrm>
          <a:prstGeom prst="rect">
            <a:avLst/>
          </a:prstGeom>
          <a:solidFill>
            <a:srgbClr val="131313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0936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pic>
        <p:nvPicPr>
          <p:cNvPr id="1044" name="Picture 20" descr="unity logo에 대한 이미지 검색결과">
            <a:extLst>
              <a:ext uri="{FF2B5EF4-FFF2-40B4-BE49-F238E27FC236}">
                <a16:creationId xmlns:a16="http://schemas.microsoft.com/office/drawing/2014/main" id="{8B2B1C1A-4D4C-44DE-B365-6ABB441015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781" y="1847850"/>
            <a:ext cx="3304164" cy="1858592"/>
          </a:xfrm>
          <a:prstGeom prst="rect">
            <a:avLst/>
          </a:prstGeom>
          <a:solidFill>
            <a:srgbClr val="131313"/>
          </a:solidFill>
        </p:spPr>
      </p:pic>
      <p:pic>
        <p:nvPicPr>
          <p:cNvPr id="22" name="그림 21" descr="그리기이(가) 표시된 사진&#10;&#10;자동 생성된 설명">
            <a:extLst>
              <a:ext uri="{FF2B5EF4-FFF2-40B4-BE49-F238E27FC236}">
                <a16:creationId xmlns:a16="http://schemas.microsoft.com/office/drawing/2014/main" id="{068E1D6B-8153-400D-86A1-B7133C6A6B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6" t="12043" r="22874" b="14915"/>
          <a:stretch/>
        </p:blipFill>
        <p:spPr>
          <a:xfrm>
            <a:off x="1463781" y="3672258"/>
            <a:ext cx="3304164" cy="2481944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6096000" y="1847850"/>
            <a:ext cx="5443728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/>
              <a:t>실시간 </a:t>
            </a:r>
            <a:r>
              <a:rPr lang="ko-KR" altLang="en-US" dirty="0" err="1"/>
              <a:t>렌더링</a:t>
            </a:r>
            <a:r>
              <a:rPr lang="ko-KR" altLang="en-US" dirty="0"/>
              <a:t> 엔진</a:t>
            </a:r>
            <a:r>
              <a:rPr lang="en-US" altLang="ko-KR" dirty="0"/>
              <a:t>: Unity, UE4</a:t>
            </a:r>
          </a:p>
          <a:p>
            <a:pPr lvl="1">
              <a:lnSpc>
                <a:spcPct val="100000"/>
              </a:lnSpc>
            </a:pPr>
            <a:r>
              <a:rPr lang="ko-KR" altLang="en-US" dirty="0" err="1"/>
              <a:t>응답성이</a:t>
            </a:r>
            <a:r>
              <a:rPr lang="ko-KR" altLang="en-US" dirty="0"/>
              <a:t> 중요한 </a:t>
            </a:r>
            <a:r>
              <a:rPr lang="ko-KR" altLang="en-US" b="1" i="1" u="sng" dirty="0"/>
              <a:t>게임</a:t>
            </a:r>
            <a:r>
              <a:rPr lang="ko-KR" altLang="en-US" i="1" u="sng" dirty="0"/>
              <a:t> </a:t>
            </a:r>
            <a:r>
              <a:rPr lang="ko-KR" altLang="en-US" b="1" i="1" u="sng" dirty="0"/>
              <a:t>개발</a:t>
            </a:r>
            <a:r>
              <a:rPr lang="ko-KR" altLang="en-US" dirty="0"/>
              <a:t> 용도로 만들어짐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VR</a:t>
            </a:r>
            <a:r>
              <a:rPr lang="ko-KR" altLang="en-US" dirty="0"/>
              <a:t>의 영향으로 </a:t>
            </a:r>
            <a:r>
              <a:rPr lang="ko-KR" altLang="en-US" b="1" i="1" u="sng" dirty="0"/>
              <a:t>영상 제작</a:t>
            </a:r>
            <a:r>
              <a:rPr lang="ko-KR" altLang="en-US" i="1" u="sng" dirty="0"/>
              <a:t> </a:t>
            </a:r>
            <a:r>
              <a:rPr lang="ko-KR" altLang="en-US" b="1" i="1" u="sng" dirty="0"/>
              <a:t>툴</a:t>
            </a:r>
            <a:r>
              <a:rPr lang="ko-KR" altLang="en-US" dirty="0"/>
              <a:t> 로도 쓰이기 시작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영상제작 </a:t>
            </a:r>
            <a:r>
              <a:rPr lang="en-US" altLang="ko-KR" dirty="0"/>
              <a:t>S/W </a:t>
            </a:r>
            <a:r>
              <a:rPr lang="ko-KR" altLang="en-US" dirty="0"/>
              <a:t>시장의 진입</a:t>
            </a:r>
            <a:r>
              <a:rPr lang="en-US" altLang="ko-KR" dirty="0"/>
              <a:t> </a:t>
            </a:r>
          </a:p>
          <a:p>
            <a:pPr lvl="2">
              <a:lnSpc>
                <a:spcPct val="100000"/>
              </a:lnSpc>
            </a:pPr>
            <a:r>
              <a:rPr lang="ko-KR" altLang="en-US" dirty="0"/>
              <a:t>높은 </a:t>
            </a:r>
            <a:r>
              <a:rPr lang="ko-KR" altLang="en-US" dirty="0" err="1"/>
              <a:t>응답성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작업 능률 상승</a:t>
            </a:r>
          </a:p>
        </p:txBody>
      </p:sp>
    </p:spTree>
    <p:extLst>
      <p:ext uri="{BB962C8B-B14F-4D97-AF65-F5344CB8AC3E}">
        <p14:creationId xmlns:p14="http://schemas.microsoft.com/office/powerpoint/2010/main" val="3740563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850" y="2133599"/>
            <a:ext cx="5314950" cy="2362200"/>
          </a:xfrm>
          <a:prstGeom prst="rect">
            <a:avLst/>
          </a:prstGeom>
        </p:spPr>
      </p:pic>
      <p:pic>
        <p:nvPicPr>
          <p:cNvPr id="1026" name="Picture 2" descr="https://cdn1.tnwcdn.com/wp-content/blogs.dir/1/files/2016/03/Picture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14673"/>
            <a:ext cx="6879336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403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44F8B163-5D7B-4586-A7BE-14CD0777B733}"/>
              </a:ext>
            </a:extLst>
          </p:cNvPr>
          <p:cNvSpPr txBox="1">
            <a:spLocks/>
          </p:cNvSpPr>
          <p:nvPr/>
        </p:nvSpPr>
        <p:spPr>
          <a:xfrm>
            <a:off x="521208" y="5047903"/>
            <a:ext cx="11000232" cy="1262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en-US" altLang="ko-KR" sz="2400" dirty="0"/>
              <a:t>Unity Asset Store</a:t>
            </a:r>
          </a:p>
          <a:p>
            <a:pPr marL="0" indent="0" algn="ctr" latinLnBrk="0">
              <a:buNone/>
            </a:pPr>
            <a:r>
              <a:rPr lang="en-US" altLang="ko-KR" sz="1800" dirty="0"/>
              <a:t>Unity </a:t>
            </a:r>
            <a:r>
              <a:rPr lang="ko-KR" altLang="en-US" sz="1800" dirty="0"/>
              <a:t>전용 오픈 마켓</a:t>
            </a:r>
            <a:r>
              <a:rPr lang="en-US" altLang="ko-KR" sz="1800" dirty="0"/>
              <a:t>: </a:t>
            </a:r>
            <a:r>
              <a:rPr lang="ko-KR" altLang="en-US" sz="1800" dirty="0"/>
              <a:t>다양한 </a:t>
            </a:r>
            <a:r>
              <a:rPr lang="ko-KR" altLang="en-US" sz="1800" dirty="0" err="1"/>
              <a:t>에셋</a:t>
            </a:r>
            <a:r>
              <a:rPr lang="ko-KR" altLang="en-US" sz="1800" dirty="0"/>
              <a:t> 판매</a:t>
            </a:r>
            <a:r>
              <a:rPr lang="en-US" altLang="ko-KR" sz="1800" dirty="0"/>
              <a:t>/</a:t>
            </a:r>
            <a:r>
              <a:rPr lang="ko-KR" altLang="en-US" sz="1800" dirty="0"/>
              <a:t>구매 가능</a:t>
            </a:r>
            <a:endParaRPr lang="en-US" altLang="ko-KR" sz="1800" dirty="0"/>
          </a:p>
          <a:p>
            <a:pPr marL="0" indent="0" algn="ctr" latinLnBrk="0">
              <a:buNone/>
            </a:pPr>
            <a:r>
              <a:rPr lang="en-US" altLang="ko-KR" sz="1800" dirty="0"/>
              <a:t>Unity </a:t>
            </a:r>
            <a:r>
              <a:rPr lang="ko-KR" altLang="en-US" sz="1800" dirty="0"/>
              <a:t>에서의 즉각적인 사용 가능</a:t>
            </a:r>
            <a:endParaRPr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DA6515-DD2D-4CDE-8B5A-39FAF0A88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60"/>
          <a:stretch/>
        </p:blipFill>
        <p:spPr>
          <a:xfrm>
            <a:off x="2095858" y="1690688"/>
            <a:ext cx="7850931" cy="3357215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8798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97632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광선의 움직임을 계산하여 사실적인 명암을 가진 이미지 생성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연속적인 이미지를 생성하여 동영상 생성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하나의 </a:t>
            </a:r>
            <a:r>
              <a:rPr lang="en-US" altLang="ko-KR" dirty="0"/>
              <a:t>GPU </a:t>
            </a:r>
            <a:r>
              <a:rPr lang="ko-KR" altLang="en-US" dirty="0"/>
              <a:t>대비</a:t>
            </a:r>
            <a:r>
              <a:rPr lang="en-US" altLang="ko-KR" dirty="0"/>
              <a:t> </a:t>
            </a:r>
            <a:r>
              <a:rPr lang="ko-KR" altLang="en-US" dirty="0"/>
              <a:t>동일한 성능의</a:t>
            </a:r>
            <a:r>
              <a:rPr lang="en-US" altLang="ko-KR" dirty="0"/>
              <a:t> </a:t>
            </a:r>
            <a:r>
              <a:rPr lang="ko-KR" altLang="en-US" dirty="0"/>
              <a:t>두개의 </a:t>
            </a:r>
            <a:r>
              <a:rPr lang="en-US" altLang="ko-KR" dirty="0"/>
              <a:t>GPU </a:t>
            </a:r>
            <a:r>
              <a:rPr lang="ko-KR" altLang="en-US" dirty="0"/>
              <a:t>사용시 생성 효율 </a:t>
            </a:r>
            <a:r>
              <a:rPr lang="en-US" altLang="ko-KR" dirty="0"/>
              <a:t>150%~170% </a:t>
            </a:r>
            <a:r>
              <a:rPr lang="ko-KR" altLang="en-US" dirty="0"/>
              <a:t>향상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sz="1800" dirty="0"/>
              <a:t>하나의 프레임</a:t>
            </a:r>
            <a:r>
              <a:rPr lang="en-US" altLang="ko-KR" sz="1800" dirty="0"/>
              <a:t>, HD: 1920 x 1080, RGB color, 500spp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1800" dirty="0"/>
          </a:p>
          <a:p>
            <a:pPr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557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</a:t>
            </a:r>
            <a:r>
              <a:rPr lang="en-US" altLang="ko-KR" dirty="0"/>
              <a:t> </a:t>
            </a:r>
            <a:r>
              <a:rPr lang="ko-KR" altLang="en-US" dirty="0"/>
              <a:t>효과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0A3CC7-AE42-4653-94B8-900AF8E3A01F}"/>
              </a:ext>
            </a:extLst>
          </p:cNvPr>
          <p:cNvSpPr txBox="1"/>
          <p:nvPr/>
        </p:nvSpPr>
        <p:spPr>
          <a:xfrm>
            <a:off x="952884" y="5144667"/>
            <a:ext cx="479982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/>
              <a:t>영상 제작 툴로 사용시</a:t>
            </a:r>
            <a:r>
              <a:rPr lang="en-US" altLang="ko-KR" dirty="0"/>
              <a:t>, </a:t>
            </a:r>
          </a:p>
          <a:p>
            <a:pPr algn="ctr"/>
            <a:r>
              <a:rPr lang="ko-KR" altLang="en-US" dirty="0"/>
              <a:t>빛을 실제와 같이 표현</a:t>
            </a:r>
            <a:endParaRPr lang="en-US" altLang="ko-KR" dirty="0"/>
          </a:p>
        </p:txBody>
      </p:sp>
      <p:pic>
        <p:nvPicPr>
          <p:cNvPr id="1026" name="Picture 2" descr="ray tracing vs rasterization에 대한 이미지 검색결과">
            <a:extLst>
              <a:ext uri="{FF2B5EF4-FFF2-40B4-BE49-F238E27FC236}">
                <a16:creationId xmlns:a16="http://schemas.microsoft.com/office/drawing/2014/main" id="{6EE71596-D3F6-4FCA-8838-1A9A7EAE6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402" y="2201052"/>
            <a:ext cx="51435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7451891-6F7D-4A6C-BD94-CF9EE730BDF4}"/>
              </a:ext>
            </a:extLst>
          </p:cNvPr>
          <p:cNvSpPr txBox="1"/>
          <p:nvPr/>
        </p:nvSpPr>
        <p:spPr>
          <a:xfrm>
            <a:off x="6020505" y="5144667"/>
            <a:ext cx="533329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/>
              <a:t>실제와 비슷한 명암을 모방하기 위한 </a:t>
            </a:r>
            <a:endParaRPr lang="en-US" altLang="ko-KR" dirty="0"/>
          </a:p>
          <a:p>
            <a:pPr algn="ctr"/>
            <a:r>
              <a:rPr lang="en-US" altLang="ko-KR" b="1" dirty="0"/>
              <a:t>reference </a:t>
            </a:r>
            <a:r>
              <a:rPr lang="ko-KR" altLang="en-US" b="1" dirty="0"/>
              <a:t>뷰어</a:t>
            </a:r>
            <a:r>
              <a:rPr lang="ko-KR" altLang="en-US" dirty="0"/>
              <a:t>로의 활용</a:t>
            </a:r>
            <a:endParaRPr lang="en-US" altLang="ko-KR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BA938F5-2389-466F-BFD3-184D4BB68B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6" y="2201052"/>
            <a:ext cx="4572000" cy="257175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658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 연구 및 사례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4550123-DB5B-45C5-9B17-CD1771B1FBC8}"/>
              </a:ext>
            </a:extLst>
          </p:cNvPr>
          <p:cNvGrpSpPr/>
          <p:nvPr/>
        </p:nvGrpSpPr>
        <p:grpSpPr>
          <a:xfrm>
            <a:off x="6192733" y="2159014"/>
            <a:ext cx="4835733" cy="3721304"/>
            <a:chOff x="6192733" y="2159014"/>
            <a:chExt cx="4835733" cy="372130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C36410C-421F-41AA-BC28-AAECB1043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2733" y="2159014"/>
              <a:ext cx="4835733" cy="272205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7D3963-794F-4B86-8C46-893463B69551}"/>
                </a:ext>
              </a:extLst>
            </p:cNvPr>
            <p:cNvSpPr txBox="1"/>
            <p:nvPr/>
          </p:nvSpPr>
          <p:spPr>
            <a:xfrm>
              <a:off x="6955123" y="5357098"/>
              <a:ext cx="331095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dirty="0"/>
                <a:t>HDRP + DXR</a:t>
              </a:r>
              <a:endParaRPr lang="ko-KR" altLang="en-US" sz="2800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23376B2-290B-4AC1-B5A6-EA497A557DD9}"/>
              </a:ext>
            </a:extLst>
          </p:cNvPr>
          <p:cNvGrpSpPr/>
          <p:nvPr/>
        </p:nvGrpSpPr>
        <p:grpSpPr>
          <a:xfrm>
            <a:off x="1258069" y="2055069"/>
            <a:ext cx="3310951" cy="3936899"/>
            <a:chOff x="838200" y="2152729"/>
            <a:chExt cx="3310951" cy="3936899"/>
          </a:xfrm>
        </p:grpSpPr>
        <p:pic>
          <p:nvPicPr>
            <p:cNvPr id="14" name="Picture 2" descr="OctaneRender">
              <a:extLst>
                <a:ext uri="{FF2B5EF4-FFF2-40B4-BE49-F238E27FC236}">
                  <a16:creationId xmlns:a16="http://schemas.microsoft.com/office/drawing/2014/main" id="{580FEE56-ACA8-483E-A4F8-E9A3072D3C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188" y="2152729"/>
              <a:ext cx="2844607" cy="3229013"/>
            </a:xfrm>
            <a:prstGeom prst="rect">
              <a:avLst/>
            </a:prstGeom>
            <a:solidFill>
              <a:srgbClr val="131313"/>
            </a:solidFill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F6CA26-0F3A-4244-9C12-A7C8B62C9046}"/>
                </a:ext>
              </a:extLst>
            </p:cNvPr>
            <p:cNvSpPr txBox="1"/>
            <p:nvPr/>
          </p:nvSpPr>
          <p:spPr>
            <a:xfrm>
              <a:off x="838200" y="5381742"/>
              <a:ext cx="331095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000" b="1" dirty="0" err="1"/>
                <a:t>octane</a:t>
              </a:r>
              <a:r>
                <a:rPr lang="en-US" altLang="ko-KR" sz="4000" dirty="0" err="1"/>
                <a:t>render</a:t>
              </a:r>
              <a:endParaRPr lang="ko-KR" alt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09073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 연구 및 사례 </a:t>
            </a:r>
            <a:r>
              <a:rPr lang="en-US" altLang="ko-KR" dirty="0"/>
              <a:t>: </a:t>
            </a:r>
            <a:r>
              <a:rPr lang="en-US" altLang="ko-KR" b="1" dirty="0" err="1"/>
              <a:t>octane</a:t>
            </a:r>
            <a:r>
              <a:rPr lang="en-US" altLang="ko-KR" dirty="0" err="1"/>
              <a:t>render</a:t>
            </a:r>
            <a:r>
              <a:rPr lang="en-US" altLang="ko-KR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04048" y="1825625"/>
            <a:ext cx="6949751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Octane Render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GPGPU</a:t>
            </a:r>
            <a:r>
              <a:rPr lang="ko-KR" altLang="en-US" dirty="0"/>
              <a:t> </a:t>
            </a:r>
            <a:r>
              <a:rPr lang="en-US" altLang="ko-KR" dirty="0"/>
              <a:t>based path-trace Renderer 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대부분의 </a:t>
            </a:r>
            <a:r>
              <a:rPr lang="en-US" altLang="ko-KR" dirty="0"/>
              <a:t>Game Engine, DCC </a:t>
            </a:r>
            <a:r>
              <a:rPr lang="ko-KR" altLang="en-US" dirty="0"/>
              <a:t>들의 기능에 </a:t>
            </a:r>
            <a:r>
              <a:rPr lang="en-US" altLang="ko-KR" dirty="0"/>
              <a:t>Plugin </a:t>
            </a:r>
            <a:r>
              <a:rPr lang="ko-KR" altLang="en-US" dirty="0"/>
              <a:t>으로 지원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Path-tracing </a:t>
            </a:r>
            <a:r>
              <a:rPr lang="ko-KR" altLang="en-US" dirty="0"/>
              <a:t>이외에도 </a:t>
            </a:r>
            <a:r>
              <a:rPr lang="en-US" altLang="ko-KR" dirty="0"/>
              <a:t>lightmap baking </a:t>
            </a:r>
            <a:r>
              <a:rPr lang="ko-KR" altLang="en-US" dirty="0"/>
              <a:t>등 다양한 </a:t>
            </a:r>
            <a:r>
              <a:rPr lang="en-US" altLang="ko-KR" dirty="0"/>
              <a:t>Pre-calculation</a:t>
            </a:r>
            <a:r>
              <a:rPr lang="ko-KR" altLang="en-US" dirty="0"/>
              <a:t> 솔루션 제공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b="1" i="1" u="sng" dirty="0"/>
              <a:t>다른 용도 </a:t>
            </a:r>
            <a:r>
              <a:rPr lang="en-US" altLang="ko-KR" b="1" i="1" u="sng" dirty="0"/>
              <a:t>/ </a:t>
            </a:r>
            <a:r>
              <a:rPr lang="ko-KR" altLang="en-US" b="1" i="1" u="sng" dirty="0"/>
              <a:t>기술적 모티브</a:t>
            </a:r>
            <a:endParaRPr lang="en-US" altLang="ko-KR" b="1" i="1" u="sng" dirty="0"/>
          </a:p>
          <a:p>
            <a:pPr>
              <a:lnSpc>
                <a:spcPct val="100000"/>
              </a:lnSpc>
            </a:pPr>
            <a:r>
              <a:rPr lang="en-US" altLang="ko-KR" dirty="0"/>
              <a:t>License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Unity: Free(1-GPU)/$20(2-GPU)/$60(N-GPU) per month per seat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Other DCC/Engine $699/$899 per year 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38200" y="2055069"/>
            <a:ext cx="3310951" cy="3936899"/>
            <a:chOff x="838200" y="2152729"/>
            <a:chExt cx="3310951" cy="3936899"/>
          </a:xfrm>
        </p:grpSpPr>
        <p:pic>
          <p:nvPicPr>
            <p:cNvPr id="2050" name="Picture 2" descr="OctaneRender">
              <a:extLst>
                <a:ext uri="{FF2B5EF4-FFF2-40B4-BE49-F238E27FC236}">
                  <a16:creationId xmlns:a16="http://schemas.microsoft.com/office/drawing/2014/main" id="{F60AD5D2-D01D-47FC-80D4-5E255A62E3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188" y="2152729"/>
              <a:ext cx="2844607" cy="3229013"/>
            </a:xfrm>
            <a:prstGeom prst="rect">
              <a:avLst/>
            </a:prstGeom>
            <a:solidFill>
              <a:srgbClr val="131313"/>
            </a:solidFill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CC85A2B-5341-456D-9BA5-C5749A426739}"/>
                </a:ext>
              </a:extLst>
            </p:cNvPr>
            <p:cNvSpPr txBox="1"/>
            <p:nvPr/>
          </p:nvSpPr>
          <p:spPr>
            <a:xfrm>
              <a:off x="838200" y="5381742"/>
              <a:ext cx="331095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000" b="1" dirty="0" err="1"/>
                <a:t>octane</a:t>
              </a:r>
              <a:r>
                <a:rPr lang="en-US" altLang="ko-KR" sz="4000" dirty="0" err="1"/>
                <a:t>render</a:t>
              </a:r>
              <a:endParaRPr lang="ko-KR" altLang="en-US" sz="4000" dirty="0"/>
            </a:p>
          </p:txBody>
        </p:sp>
      </p:grp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112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 연구 및 사례 </a:t>
            </a:r>
            <a:r>
              <a:rPr lang="en-US" altLang="ko-KR" dirty="0"/>
              <a:t>: HDRP in Unity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04048" y="1825625"/>
            <a:ext cx="6949751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High Definition RP: 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Unity </a:t>
            </a:r>
            <a:r>
              <a:rPr lang="ko-KR" altLang="en-US" dirty="0"/>
              <a:t>에서 지원하는 오픈소스 프레임워크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DXR </a:t>
            </a:r>
            <a:r>
              <a:rPr lang="ko-KR" altLang="en-US" dirty="0"/>
              <a:t>을 사용한 </a:t>
            </a:r>
            <a:r>
              <a:rPr lang="en-US" altLang="ko-KR" dirty="0"/>
              <a:t>Ray Tracing </a:t>
            </a:r>
            <a:r>
              <a:rPr lang="ko-KR" altLang="en-US" dirty="0"/>
              <a:t>지원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en-US" altLang="ko-KR" dirty="0"/>
              <a:t>Experimental version</a:t>
            </a:r>
          </a:p>
          <a:p>
            <a:pPr lvl="1">
              <a:lnSpc>
                <a:spcPct val="100000"/>
              </a:lnSpc>
            </a:pPr>
            <a:r>
              <a:rPr lang="ko-KR" altLang="en-US" b="1" i="1" u="sng" dirty="0"/>
              <a:t>해당 프레임워크에서만</a:t>
            </a:r>
            <a:r>
              <a:rPr lang="ko-KR" altLang="en-US" b="1" i="1" dirty="0"/>
              <a:t> </a:t>
            </a:r>
            <a:r>
              <a:rPr lang="en-US" altLang="ko-KR" dirty="0"/>
              <a:t>Ray Tracing </a:t>
            </a:r>
            <a:r>
              <a:rPr lang="ko-KR" altLang="en-US" dirty="0"/>
              <a:t>지원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DXR: DirectX Raytracing API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DirectX </a:t>
            </a:r>
            <a:r>
              <a:rPr lang="ko-KR" altLang="en-US" dirty="0"/>
              <a:t>에서 지원하는 기능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en-US" altLang="ko-KR" dirty="0"/>
              <a:t>2018</a:t>
            </a:r>
            <a:r>
              <a:rPr lang="ko-KR" altLang="en-US" dirty="0"/>
              <a:t>년 공개</a:t>
            </a:r>
            <a:r>
              <a:rPr lang="en-US" altLang="ko-KR" dirty="0"/>
              <a:t>(RTX </a:t>
            </a:r>
            <a:r>
              <a:rPr lang="ko-KR" altLang="en-US" dirty="0"/>
              <a:t>릴리즈 시기와 동일</a:t>
            </a:r>
            <a:r>
              <a:rPr lang="en-US" altLang="ko-KR" dirty="0"/>
              <a:t>)</a:t>
            </a:r>
          </a:p>
          <a:p>
            <a:pPr lvl="1">
              <a:lnSpc>
                <a:spcPct val="100000"/>
              </a:lnSpc>
            </a:pPr>
            <a:r>
              <a:rPr lang="ko-KR" altLang="en-US" b="1" i="1" u="sng" dirty="0"/>
              <a:t>최신 </a:t>
            </a:r>
            <a:r>
              <a:rPr lang="en-US" altLang="ko-KR" b="1" i="1" u="sng" dirty="0"/>
              <a:t>GPU </a:t>
            </a:r>
            <a:r>
              <a:rPr lang="ko-KR" altLang="en-US" b="1" i="1" u="sng" dirty="0"/>
              <a:t>에서만</a:t>
            </a:r>
            <a:r>
              <a:rPr lang="ko-KR" altLang="en-US" u="sng" dirty="0"/>
              <a:t> </a:t>
            </a:r>
            <a:r>
              <a:rPr lang="ko-KR" altLang="en-US" dirty="0"/>
              <a:t>기능 지원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0002182-90B0-4E21-A3F3-2EB5CA683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93" y="2592336"/>
            <a:ext cx="3533034" cy="19887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FCD448-AF9B-43E2-8961-5EBB16CB11D2}"/>
              </a:ext>
            </a:extLst>
          </p:cNvPr>
          <p:cNvSpPr txBox="1"/>
          <p:nvPr/>
        </p:nvSpPr>
        <p:spPr>
          <a:xfrm>
            <a:off x="785014" y="5482744"/>
            <a:ext cx="331095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/>
              <a:t>HDRP + DXR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60772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 연구 및 사례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18</a:t>
            </a:fld>
            <a:endParaRPr lang="ko-KR" altLang="en-US"/>
          </a:p>
        </p:txBody>
      </p:sp>
      <p:graphicFrame>
        <p:nvGraphicFramePr>
          <p:cNvPr id="17" name="내용 개체 틀 5">
            <a:extLst>
              <a:ext uri="{FF2B5EF4-FFF2-40B4-BE49-F238E27FC236}">
                <a16:creationId xmlns:a16="http://schemas.microsoft.com/office/drawing/2014/main" id="{847AFC27-A9D9-4DF1-AC57-BF61027718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6761784"/>
              </p:ext>
            </p:extLst>
          </p:nvPr>
        </p:nvGraphicFramePr>
        <p:xfrm>
          <a:off x="838200" y="2099388"/>
          <a:ext cx="10330542" cy="36799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3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3918">
                  <a:extLst>
                    <a:ext uri="{9D8B030D-6E8A-4147-A177-3AD203B41FA5}">
                      <a16:colId xmlns:a16="http://schemas.microsoft.com/office/drawing/2014/main" val="4216212407"/>
                    </a:ext>
                  </a:extLst>
                </a:gridCol>
                <a:gridCol w="2753918">
                  <a:extLst>
                    <a:ext uri="{9D8B030D-6E8A-4147-A177-3AD203B41FA5}">
                      <a16:colId xmlns:a16="http://schemas.microsoft.com/office/drawing/2014/main" val="3350233748"/>
                    </a:ext>
                  </a:extLst>
                </a:gridCol>
              </a:tblGrid>
              <a:tr h="578498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목적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프레임워크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H/W </a:t>
                      </a:r>
                      <a:r>
                        <a:rPr lang="ko-KR" altLang="en-US" b="0" dirty="0"/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38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</a:rPr>
                        <a:t>octanerender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Baking Solution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38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HDRP + DXR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aseline="0" dirty="0">
                          <a:solidFill>
                            <a:schemeClr val="tx1"/>
                          </a:solidFill>
                        </a:rPr>
                        <a:t>Ray-Tracing Render</a:t>
                      </a:r>
                      <a:endParaRPr lang="ko-KR" altLang="en-US" sz="18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HDRP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전용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DXR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지원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H/W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38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</a:rPr>
                        <a:t>RadianceGrabber</a:t>
                      </a:r>
                      <a:endParaRPr lang="ko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aseline="0" dirty="0">
                          <a:solidFill>
                            <a:schemeClr val="tx1"/>
                          </a:solidFill>
                        </a:rPr>
                        <a:t>Ray-Tracing Render</a:t>
                      </a:r>
                      <a:endParaRPr lang="ko-KR" altLang="en-US" sz="18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solidFill>
                            <a:schemeClr val="tx1"/>
                          </a:solidFill>
                        </a:rPr>
                        <a:t>NVidia GPU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12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8196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시스템 수행 시나리오</a:t>
            </a:r>
            <a:r>
              <a:rPr lang="en-US" altLang="ko-KR" dirty="0"/>
              <a:t>: </a:t>
            </a:r>
            <a:r>
              <a:rPr lang="ko-KR" altLang="en-US" dirty="0"/>
              <a:t>하나의 프레임</a:t>
            </a:r>
            <a:endParaRPr lang="en-US" altLang="ko-KR" dirty="0"/>
          </a:p>
        </p:txBody>
      </p:sp>
      <p:pic>
        <p:nvPicPr>
          <p:cNvPr id="5" name="내용 개체 틀 4" descr="그리기이(가) 표시된 사진&#10;&#10;자동 생성된 설명">
            <a:extLst>
              <a:ext uri="{FF2B5EF4-FFF2-40B4-BE49-F238E27FC236}">
                <a16:creationId xmlns:a16="http://schemas.microsoft.com/office/drawing/2014/main" id="{008C58DD-90CA-4531-885F-C4371AB6C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560" y="1712986"/>
            <a:ext cx="651581" cy="877128"/>
          </a:xfrm>
          <a:solidFill>
            <a:srgbClr val="131313"/>
          </a:solidFill>
          <a:ln>
            <a:noFill/>
          </a:ln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E769FE6-E9FA-4722-A5FF-5D54BFA9C7D0}"/>
              </a:ext>
            </a:extLst>
          </p:cNvPr>
          <p:cNvSpPr txBox="1">
            <a:spLocks/>
          </p:cNvSpPr>
          <p:nvPr/>
        </p:nvSpPr>
        <p:spPr>
          <a:xfrm>
            <a:off x="8470635" y="2512054"/>
            <a:ext cx="1835020" cy="3585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en-US" altLang="ko-KR" sz="1100" dirty="0" err="1"/>
              <a:t>RadianceGrabber</a:t>
            </a:r>
            <a:r>
              <a:rPr lang="en-US" altLang="ko-KR" sz="1100" dirty="0"/>
              <a:t>(</a:t>
            </a:r>
            <a:r>
              <a:rPr lang="ko-KR" altLang="en-US" sz="1100" dirty="0"/>
              <a:t>가칭</a:t>
            </a:r>
            <a:r>
              <a:rPr lang="en-US" altLang="ko-KR" sz="1100" dirty="0"/>
              <a:t>) C++/CUDA</a:t>
            </a:r>
          </a:p>
        </p:txBody>
      </p:sp>
      <p:pic>
        <p:nvPicPr>
          <p:cNvPr id="12" name="그림 11" descr="그리기, 플레이트이(가) 표시된 사진&#10;&#10;자동 생성된 설명">
            <a:extLst>
              <a:ext uri="{FF2B5EF4-FFF2-40B4-BE49-F238E27FC236}">
                <a16:creationId xmlns:a16="http://schemas.microsoft.com/office/drawing/2014/main" id="{9AF1ABE3-1696-4EDC-80E4-EB934FE3D3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268" y="1609923"/>
            <a:ext cx="941796" cy="896949"/>
          </a:xfrm>
          <a:prstGeom prst="rect">
            <a:avLst/>
          </a:prstGeom>
          <a:solidFill>
            <a:srgbClr val="131313"/>
          </a:solidFill>
          <a:ln>
            <a:noFill/>
          </a:ln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E6CAEDA-E144-4520-B996-5659E18D872E}"/>
              </a:ext>
            </a:extLst>
          </p:cNvPr>
          <p:cNvSpPr txBox="1">
            <a:spLocks/>
          </p:cNvSpPr>
          <p:nvPr/>
        </p:nvSpPr>
        <p:spPr>
          <a:xfrm>
            <a:off x="5167007" y="2512055"/>
            <a:ext cx="1513114" cy="35858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en-US" altLang="ko-KR" sz="1200" dirty="0"/>
              <a:t>C# Script in Mono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11148F1-6307-417F-8043-ADABEFC03C37}"/>
              </a:ext>
            </a:extLst>
          </p:cNvPr>
          <p:cNvCxnSpPr>
            <a:cxnSpLocks/>
          </p:cNvCxnSpPr>
          <p:nvPr/>
        </p:nvCxnSpPr>
        <p:spPr>
          <a:xfrm>
            <a:off x="5901793" y="3691885"/>
            <a:ext cx="3478577" cy="4275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519FE04-DC54-405B-B738-E890FA0275CA}"/>
              </a:ext>
            </a:extLst>
          </p:cNvPr>
          <p:cNvSpPr txBox="1"/>
          <p:nvPr/>
        </p:nvSpPr>
        <p:spPr>
          <a:xfrm rot="429704">
            <a:off x="5150534" y="3595841"/>
            <a:ext cx="4981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2. </a:t>
            </a:r>
            <a:r>
              <a:rPr lang="ko-KR" altLang="en-US" sz="1200" dirty="0"/>
              <a:t>계산 모듈 호출</a:t>
            </a:r>
            <a:r>
              <a:rPr lang="en-US" altLang="ko-KR" sz="1200" dirty="0"/>
              <a:t>(P/Invoke) with </a:t>
            </a:r>
            <a:r>
              <a:rPr lang="ko-KR" altLang="en-US" sz="1200" dirty="0"/>
              <a:t>데이터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699931-437C-4BD4-B7E5-2CDD94AE4A6F}"/>
              </a:ext>
            </a:extLst>
          </p:cNvPr>
          <p:cNvCxnSpPr>
            <a:cxnSpLocks/>
          </p:cNvCxnSpPr>
          <p:nvPr/>
        </p:nvCxnSpPr>
        <p:spPr>
          <a:xfrm flipV="1">
            <a:off x="5932494" y="4620642"/>
            <a:ext cx="3462750" cy="277711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496938D-B5DF-415E-B3AC-CF41329B3E19}"/>
              </a:ext>
            </a:extLst>
          </p:cNvPr>
          <p:cNvSpPr txBox="1"/>
          <p:nvPr/>
        </p:nvSpPr>
        <p:spPr>
          <a:xfrm rot="21311869">
            <a:off x="5532362" y="4459539"/>
            <a:ext cx="4217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4. </a:t>
            </a:r>
            <a:r>
              <a:rPr lang="ko-KR" altLang="en-US" sz="1200" dirty="0"/>
              <a:t>계산된 픽셀의 색 업데이트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F7B80DF-215D-4D19-929E-C54A9FF7FCC4}"/>
              </a:ext>
            </a:extLst>
          </p:cNvPr>
          <p:cNvCxnSpPr>
            <a:cxnSpLocks/>
          </p:cNvCxnSpPr>
          <p:nvPr/>
        </p:nvCxnSpPr>
        <p:spPr>
          <a:xfrm>
            <a:off x="5901793" y="2869447"/>
            <a:ext cx="0" cy="3485708"/>
          </a:xfrm>
          <a:prstGeom prst="straightConnector1">
            <a:avLst/>
          </a:prstGeom>
          <a:ln w="571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B84C7F7-A9F8-4397-9C01-A19AB9D6444F}"/>
              </a:ext>
            </a:extLst>
          </p:cNvPr>
          <p:cNvCxnSpPr>
            <a:cxnSpLocks/>
          </p:cNvCxnSpPr>
          <p:nvPr/>
        </p:nvCxnSpPr>
        <p:spPr>
          <a:xfrm>
            <a:off x="9380370" y="2935480"/>
            <a:ext cx="0" cy="3420870"/>
          </a:xfrm>
          <a:prstGeom prst="straightConnector1">
            <a:avLst/>
          </a:prstGeom>
          <a:ln w="571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FED0377-C256-4131-9AEC-8811F49EB6F4}"/>
              </a:ext>
            </a:extLst>
          </p:cNvPr>
          <p:cNvSpPr txBox="1"/>
          <p:nvPr/>
        </p:nvSpPr>
        <p:spPr>
          <a:xfrm>
            <a:off x="3300889" y="3414192"/>
            <a:ext cx="2579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1. </a:t>
            </a:r>
            <a:r>
              <a:rPr lang="ko-KR" altLang="en-US" sz="1200" dirty="0"/>
              <a:t>렌더링 데이터 수집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AB0629-41E3-4A83-8CC6-AF3A7CF62E3E}"/>
              </a:ext>
            </a:extLst>
          </p:cNvPr>
          <p:cNvSpPr txBox="1"/>
          <p:nvPr/>
        </p:nvSpPr>
        <p:spPr>
          <a:xfrm>
            <a:off x="9395244" y="4120160"/>
            <a:ext cx="2589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3. Path-Tracing </a:t>
            </a:r>
            <a:r>
              <a:rPr lang="ko-KR" altLang="en-US" sz="1200" dirty="0"/>
              <a:t>실행</a:t>
            </a:r>
            <a:r>
              <a:rPr lang="en-US" altLang="ko-KR" sz="1200" dirty="0"/>
              <a:t> </a:t>
            </a:r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픽셀 별 업데이트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75ABCA13-0D95-4A7E-B84B-9FCFED102A03}"/>
              </a:ext>
            </a:extLst>
          </p:cNvPr>
          <p:cNvCxnSpPr>
            <a:cxnSpLocks/>
          </p:cNvCxnSpPr>
          <p:nvPr/>
        </p:nvCxnSpPr>
        <p:spPr>
          <a:xfrm flipH="1">
            <a:off x="7630699" y="4850078"/>
            <a:ext cx="4249" cy="200765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871EE59-A1A3-49DE-8AE6-E8ADCFB8933F}"/>
              </a:ext>
            </a:extLst>
          </p:cNvPr>
          <p:cNvCxnSpPr>
            <a:cxnSpLocks/>
          </p:cNvCxnSpPr>
          <p:nvPr/>
        </p:nvCxnSpPr>
        <p:spPr>
          <a:xfrm flipV="1">
            <a:off x="5932494" y="5209473"/>
            <a:ext cx="3462750" cy="29715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A1E4AEF-682A-4EF8-AEB0-F880FD51E0A6}"/>
              </a:ext>
            </a:extLst>
          </p:cNvPr>
          <p:cNvSpPr txBox="1"/>
          <p:nvPr/>
        </p:nvSpPr>
        <p:spPr>
          <a:xfrm rot="21295038">
            <a:off x="5575065" y="5090420"/>
            <a:ext cx="4217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6. </a:t>
            </a:r>
            <a:r>
              <a:rPr lang="ko-KR" altLang="en-US" sz="1200" dirty="0"/>
              <a:t>마지막 계산된 픽셀의 색 업데이트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1D3CE0-F113-4EB1-897D-F78FF64B8A86}"/>
              </a:ext>
            </a:extLst>
          </p:cNvPr>
          <p:cNvSpPr txBox="1"/>
          <p:nvPr/>
        </p:nvSpPr>
        <p:spPr>
          <a:xfrm rot="21289417">
            <a:off x="2848843" y="4757299"/>
            <a:ext cx="25791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5. </a:t>
            </a:r>
            <a:r>
              <a:rPr lang="ko-KR" altLang="en-US" sz="1200" dirty="0"/>
              <a:t>결과 이미지 갱신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4730E73-5268-41E5-95FD-3441C0A6F3FF}"/>
              </a:ext>
            </a:extLst>
          </p:cNvPr>
          <p:cNvSpPr txBox="1"/>
          <p:nvPr/>
        </p:nvSpPr>
        <p:spPr>
          <a:xfrm rot="21303935">
            <a:off x="3095230" y="5412319"/>
            <a:ext cx="2091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7. </a:t>
            </a:r>
            <a:r>
              <a:rPr lang="ko-KR" altLang="en-US" sz="1200" dirty="0"/>
              <a:t>결과 이미지 갱신</a:t>
            </a:r>
          </a:p>
        </p:txBody>
      </p:sp>
      <p:pic>
        <p:nvPicPr>
          <p:cNvPr id="4" name="그림 3" descr="테이블, 실내, 앉아있는, 컵이(가) 표시된 사진&#10;&#10;자동 생성된 설명">
            <a:extLst>
              <a:ext uri="{FF2B5EF4-FFF2-40B4-BE49-F238E27FC236}">
                <a16:creationId xmlns:a16="http://schemas.microsoft.com/office/drawing/2014/main" id="{20B34910-FD54-40C3-A110-8BAA3481E2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158" y="5488815"/>
            <a:ext cx="673089" cy="67308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19</a:t>
            </a:fld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F7B80DF-215D-4D19-929E-C54A9FF7FCC4}"/>
              </a:ext>
            </a:extLst>
          </p:cNvPr>
          <p:cNvCxnSpPr>
            <a:cxnSpLocks/>
          </p:cNvCxnSpPr>
          <p:nvPr/>
        </p:nvCxnSpPr>
        <p:spPr>
          <a:xfrm>
            <a:off x="2384023" y="2828208"/>
            <a:ext cx="0" cy="3485708"/>
          </a:xfrm>
          <a:prstGeom prst="straightConnector1">
            <a:avLst/>
          </a:prstGeom>
          <a:ln w="571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BE6CAEDA-E144-4520-B996-5659E18D872E}"/>
              </a:ext>
            </a:extLst>
          </p:cNvPr>
          <p:cNvSpPr txBox="1">
            <a:spLocks/>
          </p:cNvSpPr>
          <p:nvPr/>
        </p:nvSpPr>
        <p:spPr>
          <a:xfrm>
            <a:off x="1644889" y="2509666"/>
            <a:ext cx="1513114" cy="2471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ko-KR" altLang="en-US" sz="1200" dirty="0"/>
              <a:t>사용자</a:t>
            </a:r>
            <a:endParaRPr lang="en-US" altLang="ko-KR" sz="1200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11148F1-6307-417F-8043-ADABEFC03C37}"/>
              </a:ext>
            </a:extLst>
          </p:cNvPr>
          <p:cNvCxnSpPr>
            <a:cxnSpLocks/>
          </p:cNvCxnSpPr>
          <p:nvPr/>
        </p:nvCxnSpPr>
        <p:spPr>
          <a:xfrm>
            <a:off x="2401446" y="2913854"/>
            <a:ext cx="3478577" cy="4275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FED0377-C256-4131-9AEC-8811F49EB6F4}"/>
              </a:ext>
            </a:extLst>
          </p:cNvPr>
          <p:cNvSpPr txBox="1"/>
          <p:nvPr/>
        </p:nvSpPr>
        <p:spPr>
          <a:xfrm>
            <a:off x="-177688" y="2760962"/>
            <a:ext cx="2579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0. </a:t>
            </a:r>
            <a:r>
              <a:rPr lang="ko-KR" altLang="en-US" sz="1200" dirty="0"/>
              <a:t>하나의 프레임 생성 요청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9699931-437C-4BD4-B7E5-2CDD94AE4A6F}"/>
              </a:ext>
            </a:extLst>
          </p:cNvPr>
          <p:cNvCxnSpPr>
            <a:cxnSpLocks/>
          </p:cNvCxnSpPr>
          <p:nvPr/>
        </p:nvCxnSpPr>
        <p:spPr>
          <a:xfrm flipV="1">
            <a:off x="2396554" y="4889417"/>
            <a:ext cx="3462750" cy="277711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871EE59-A1A3-49DE-8AE6-E8ADCFB8933F}"/>
              </a:ext>
            </a:extLst>
          </p:cNvPr>
          <p:cNvCxnSpPr>
            <a:cxnSpLocks/>
          </p:cNvCxnSpPr>
          <p:nvPr/>
        </p:nvCxnSpPr>
        <p:spPr>
          <a:xfrm flipV="1">
            <a:off x="2409359" y="5528210"/>
            <a:ext cx="3462750" cy="29715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>
            <a:off x="2067395" y="1798825"/>
            <a:ext cx="629668" cy="641034"/>
            <a:chOff x="2067395" y="1798825"/>
            <a:chExt cx="629668" cy="641034"/>
          </a:xfrm>
        </p:grpSpPr>
        <p:sp>
          <p:nvSpPr>
            <p:cNvPr id="24" name="타원 23"/>
            <p:cNvSpPr/>
            <p:nvPr/>
          </p:nvSpPr>
          <p:spPr>
            <a:xfrm>
              <a:off x="2209668" y="1798825"/>
              <a:ext cx="348709" cy="33147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자유형 44"/>
            <p:cNvSpPr/>
            <p:nvPr/>
          </p:nvSpPr>
          <p:spPr>
            <a:xfrm>
              <a:off x="2067395" y="2187870"/>
              <a:ext cx="629668" cy="251989"/>
            </a:xfrm>
            <a:custGeom>
              <a:avLst/>
              <a:gdLst>
                <a:gd name="connsiteX0" fmla="*/ 314834 w 629668"/>
                <a:gd name="connsiteY0" fmla="*/ 0 h 251989"/>
                <a:gd name="connsiteX1" fmla="*/ 612040 w 629668"/>
                <a:gd name="connsiteY1" fmla="*/ 195605 h 251989"/>
                <a:gd name="connsiteX2" fmla="*/ 629668 w 629668"/>
                <a:gd name="connsiteY2" fmla="*/ 251989 h 251989"/>
                <a:gd name="connsiteX3" fmla="*/ 0 w 629668"/>
                <a:gd name="connsiteY3" fmla="*/ 251989 h 251989"/>
                <a:gd name="connsiteX4" fmla="*/ 17628 w 629668"/>
                <a:gd name="connsiteY4" fmla="*/ 195605 h 251989"/>
                <a:gd name="connsiteX5" fmla="*/ 314834 w 629668"/>
                <a:gd name="connsiteY5" fmla="*/ 0 h 2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9668" h="251989">
                  <a:moveTo>
                    <a:pt x="314834" y="0"/>
                  </a:moveTo>
                  <a:cubicBezTo>
                    <a:pt x="448441" y="0"/>
                    <a:pt x="563074" y="80656"/>
                    <a:pt x="612040" y="195605"/>
                  </a:cubicBezTo>
                  <a:lnTo>
                    <a:pt x="629668" y="251989"/>
                  </a:lnTo>
                  <a:lnTo>
                    <a:pt x="0" y="251989"/>
                  </a:lnTo>
                  <a:lnTo>
                    <a:pt x="17628" y="195605"/>
                  </a:lnTo>
                  <a:cubicBezTo>
                    <a:pt x="66594" y="80656"/>
                    <a:pt x="181228" y="0"/>
                    <a:pt x="314834" y="0"/>
                  </a:cubicBezTo>
                  <a:close/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9024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지적사항</a:t>
            </a:r>
            <a:endParaRPr lang="en-US" altLang="ko-KR" dirty="0"/>
          </a:p>
          <a:p>
            <a:r>
              <a:rPr lang="ko-KR" altLang="en-US" dirty="0"/>
              <a:t>졸업 연구 개요</a:t>
            </a:r>
            <a:endParaRPr lang="en-US" altLang="ko-KR" dirty="0"/>
          </a:p>
          <a:p>
            <a:r>
              <a:rPr lang="ko-KR" altLang="en-US" dirty="0"/>
              <a:t>관련 연구 및 사례</a:t>
            </a:r>
            <a:endParaRPr lang="en-US" altLang="ko-KR" dirty="0"/>
          </a:p>
          <a:p>
            <a:r>
              <a:rPr lang="ko-KR" altLang="en-US" dirty="0"/>
              <a:t>시스템 수행 시나리오</a:t>
            </a:r>
            <a:endParaRPr lang="en-US" altLang="ko-KR" dirty="0"/>
          </a:p>
          <a:p>
            <a:r>
              <a:rPr lang="ko-KR" altLang="en-US" dirty="0"/>
              <a:t>시스템 구성도</a:t>
            </a:r>
            <a:endParaRPr lang="en-US" altLang="ko-KR" dirty="0"/>
          </a:p>
          <a:p>
            <a:r>
              <a:rPr lang="ko-KR" altLang="en-US" dirty="0"/>
              <a:t>모듈 상세 설계</a:t>
            </a:r>
            <a:endParaRPr lang="en-US" altLang="ko-KR" dirty="0"/>
          </a:p>
          <a:p>
            <a:r>
              <a:rPr lang="ko-KR" altLang="en-US" dirty="0"/>
              <a:t>개발 환경 및 개발 방법</a:t>
            </a:r>
            <a:endParaRPr lang="en-US" altLang="ko-KR" dirty="0"/>
          </a:p>
          <a:p>
            <a:r>
              <a:rPr lang="ko-KR" altLang="en-US" dirty="0"/>
              <a:t>업무 분담</a:t>
            </a:r>
            <a:endParaRPr lang="en-US" altLang="ko-KR" dirty="0"/>
          </a:p>
          <a:p>
            <a:r>
              <a:rPr lang="ko-KR" altLang="en-US" dirty="0"/>
              <a:t>졸업 연구 일정</a:t>
            </a:r>
            <a:endParaRPr lang="en-US" altLang="ko-KR" dirty="0"/>
          </a:p>
          <a:p>
            <a:r>
              <a:rPr lang="ko-KR" altLang="en-US" dirty="0"/>
              <a:t>필요 기술 및 참고 문헌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783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표 66">
            <a:extLst>
              <a:ext uri="{FF2B5EF4-FFF2-40B4-BE49-F238E27FC236}">
                <a16:creationId xmlns:a16="http://schemas.microsoft.com/office/drawing/2014/main" id="{CD461AEA-1CA4-47F0-B857-96FD7D4F30CE}"/>
              </a:ext>
            </a:extLst>
          </p:cNvPr>
          <p:cNvGraphicFramePr>
            <a:graphicFrameLocks noGrp="1"/>
          </p:cNvGraphicFramePr>
          <p:nvPr/>
        </p:nvGraphicFramePr>
        <p:xfrm>
          <a:off x="737118" y="1604863"/>
          <a:ext cx="10616682" cy="4751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8894">
                  <a:extLst>
                    <a:ext uri="{9D8B030D-6E8A-4147-A177-3AD203B41FA5}">
                      <a16:colId xmlns:a16="http://schemas.microsoft.com/office/drawing/2014/main" val="3721360300"/>
                    </a:ext>
                  </a:extLst>
                </a:gridCol>
                <a:gridCol w="3538894">
                  <a:extLst>
                    <a:ext uri="{9D8B030D-6E8A-4147-A177-3AD203B41FA5}">
                      <a16:colId xmlns:a16="http://schemas.microsoft.com/office/drawing/2014/main" val="3659997446"/>
                    </a:ext>
                  </a:extLst>
                </a:gridCol>
                <a:gridCol w="3538894">
                  <a:extLst>
                    <a:ext uri="{9D8B030D-6E8A-4147-A177-3AD203B41FA5}">
                      <a16:colId xmlns:a16="http://schemas.microsoft.com/office/drawing/2014/main" val="3512687101"/>
                    </a:ext>
                  </a:extLst>
                </a:gridCol>
              </a:tblGrid>
              <a:tr h="2860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CPU side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GPU side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758806"/>
                  </a:ext>
                </a:extLst>
              </a:tr>
              <a:tr h="4465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C#, managed memory, unity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C++, host code, unmanaged 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CUDA, device code, many, hardware thread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4912700"/>
                  </a:ext>
                </a:extLst>
              </a:tr>
            </a:tbl>
          </a:graphicData>
        </a:graphic>
      </p:graphicFrame>
      <p:cxnSp>
        <p:nvCxnSpPr>
          <p:cNvPr id="161" name="연결선: 꺾임 160">
            <a:extLst>
              <a:ext uri="{FF2B5EF4-FFF2-40B4-BE49-F238E27FC236}">
                <a16:creationId xmlns:a16="http://schemas.microsoft.com/office/drawing/2014/main" id="{D2EC0DE6-D9DE-4539-B182-89F6A4008218}"/>
              </a:ext>
            </a:extLst>
          </p:cNvPr>
          <p:cNvCxnSpPr>
            <a:cxnSpLocks/>
            <a:endCxn id="157" idx="3"/>
          </p:cNvCxnSpPr>
          <p:nvPr/>
        </p:nvCxnSpPr>
        <p:spPr>
          <a:xfrm rot="5400000">
            <a:off x="4587243" y="4154055"/>
            <a:ext cx="1634527" cy="13059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구성도</a:t>
            </a:r>
            <a:endParaRPr lang="en-US" altLang="ko-KR" dirty="0"/>
          </a:p>
        </p:txBody>
      </p:sp>
      <p:graphicFrame>
        <p:nvGraphicFramePr>
          <p:cNvPr id="74" name="표 74">
            <a:extLst>
              <a:ext uri="{FF2B5EF4-FFF2-40B4-BE49-F238E27FC236}">
                <a16:creationId xmlns:a16="http://schemas.microsoft.com/office/drawing/2014/main" id="{DE3DAE47-632A-479D-9284-14AC6F713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561304"/>
              </p:ext>
            </p:extLst>
          </p:nvPr>
        </p:nvGraphicFramePr>
        <p:xfrm>
          <a:off x="1363044" y="3208212"/>
          <a:ext cx="2333366" cy="416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3366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163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렌더링 데이터 수집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마샬링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모듈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76" name="표 74">
            <a:extLst>
              <a:ext uri="{FF2B5EF4-FFF2-40B4-BE49-F238E27FC236}">
                <a16:creationId xmlns:a16="http://schemas.microsoft.com/office/drawing/2014/main" id="{60E91E21-B70B-412F-ABE8-561C7C3E03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789116"/>
              </p:ext>
            </p:extLst>
          </p:nvPr>
        </p:nvGraphicFramePr>
        <p:xfrm>
          <a:off x="4609465" y="4159624"/>
          <a:ext cx="6419454" cy="415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9454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158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경로 추적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모듈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6995B050-D6A8-4B77-A375-3CD0039EA585}"/>
              </a:ext>
            </a:extLst>
          </p:cNvPr>
          <p:cNvCxnSpPr>
            <a:cxnSpLocks/>
            <a:stCxn id="74" idx="2"/>
          </p:cNvCxnSpPr>
          <p:nvPr/>
        </p:nvCxnSpPr>
        <p:spPr>
          <a:xfrm rot="5400000" flipH="1" flipV="1">
            <a:off x="3041934" y="2055487"/>
            <a:ext cx="1056873" cy="2081288"/>
          </a:xfrm>
          <a:prstGeom prst="bentConnector4">
            <a:avLst>
              <a:gd name="adj1" fmla="val -21630"/>
              <a:gd name="adj2" fmla="val 7802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DACC1E6E-C9A6-4D28-B2A8-06D3DE087258}"/>
              </a:ext>
            </a:extLst>
          </p:cNvPr>
          <p:cNvSpPr txBox="1"/>
          <p:nvPr/>
        </p:nvSpPr>
        <p:spPr>
          <a:xfrm>
            <a:off x="2526663" y="3875798"/>
            <a:ext cx="1694642" cy="25391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1050" dirty="0"/>
              <a:t>수집된 데이터 전달</a:t>
            </a:r>
            <a:endParaRPr lang="en-US" altLang="ko-KR" sz="105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343604D-8023-4A48-8584-8A78154FFC86}"/>
              </a:ext>
            </a:extLst>
          </p:cNvPr>
          <p:cNvSpPr txBox="1"/>
          <p:nvPr/>
        </p:nvSpPr>
        <p:spPr>
          <a:xfrm>
            <a:off x="4623090" y="3521257"/>
            <a:ext cx="2868750" cy="43858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600" dirty="0"/>
          </a:p>
          <a:p>
            <a:pPr algn="ctr"/>
            <a:r>
              <a:rPr lang="en-US" altLang="ko-KR" sz="1050" dirty="0"/>
              <a:t>BVH </a:t>
            </a:r>
            <a:r>
              <a:rPr lang="ko-KR" altLang="en-US" sz="1050" dirty="0"/>
              <a:t>모듈 </a:t>
            </a:r>
            <a:r>
              <a:rPr lang="en-US" altLang="ko-KR" sz="1050" dirty="0"/>
              <a:t>: </a:t>
            </a:r>
            <a:r>
              <a:rPr lang="ko-KR" altLang="en-US" sz="1050" dirty="0"/>
              <a:t>생성</a:t>
            </a:r>
            <a:endParaRPr lang="en-US" altLang="ko-KR" sz="1050" dirty="0"/>
          </a:p>
          <a:p>
            <a:pPr algn="ctr"/>
            <a:endParaRPr lang="en-US" altLang="ko-KR" sz="600" dirty="0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B763C2CF-8E31-414B-A108-F5434D5A18FF}"/>
              </a:ext>
            </a:extLst>
          </p:cNvPr>
          <p:cNvCxnSpPr>
            <a:cxnSpLocks/>
            <a:endCxn id="84" idx="0"/>
          </p:cNvCxnSpPr>
          <p:nvPr/>
        </p:nvCxnSpPr>
        <p:spPr>
          <a:xfrm>
            <a:off x="6057465" y="3348426"/>
            <a:ext cx="0" cy="172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E81D8FB-8E85-48C4-BA90-151734D94218}"/>
              </a:ext>
            </a:extLst>
          </p:cNvPr>
          <p:cNvSpPr/>
          <p:nvPr/>
        </p:nvSpPr>
        <p:spPr>
          <a:xfrm>
            <a:off x="3691064" y="4771037"/>
            <a:ext cx="1060482" cy="14021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900" dirty="0"/>
              <a:t>Result </a:t>
            </a:r>
          </a:p>
          <a:p>
            <a:pPr algn="ctr"/>
            <a:r>
              <a:rPr lang="en-US" altLang="ko-KR" sz="900" dirty="0"/>
              <a:t>Image Buffer</a:t>
            </a:r>
            <a:endParaRPr lang="ko-KR" altLang="en-US" sz="900" dirty="0"/>
          </a:p>
        </p:txBody>
      </p:sp>
      <p:pic>
        <p:nvPicPr>
          <p:cNvPr id="157" name="그림 156" descr="테이블, 실내, 앉아있는, 컵이(가) 표시된 사진&#10;&#10;자동 생성된 설명">
            <a:extLst>
              <a:ext uri="{FF2B5EF4-FFF2-40B4-BE49-F238E27FC236}">
                <a16:creationId xmlns:a16="http://schemas.microsoft.com/office/drawing/2014/main" id="{5314977B-7670-4CC1-9A61-19C42FE85F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784" y="5116397"/>
            <a:ext cx="1015762" cy="1015762"/>
          </a:xfrm>
          <a:prstGeom prst="rect">
            <a:avLst/>
          </a:prstGeom>
        </p:spPr>
      </p:pic>
      <p:cxnSp>
        <p:nvCxnSpPr>
          <p:cNvPr id="167" name="연결선: 꺾임 166">
            <a:extLst>
              <a:ext uri="{FF2B5EF4-FFF2-40B4-BE49-F238E27FC236}">
                <a16:creationId xmlns:a16="http://schemas.microsoft.com/office/drawing/2014/main" id="{C6655AAC-E071-451C-A5A9-E2E7C18BC753}"/>
              </a:ext>
            </a:extLst>
          </p:cNvPr>
          <p:cNvCxnSpPr>
            <a:cxnSpLocks/>
            <a:stCxn id="126" idx="1"/>
            <a:endCxn id="82" idx="1"/>
          </p:cNvCxnSpPr>
          <p:nvPr/>
        </p:nvCxnSpPr>
        <p:spPr>
          <a:xfrm rot="10800000">
            <a:off x="1362528" y="2619144"/>
            <a:ext cx="2328536" cy="2852961"/>
          </a:xfrm>
          <a:prstGeom prst="bentConnector3">
            <a:avLst>
              <a:gd name="adj1" fmla="val 1098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D13C8A28-6BF6-4997-9BAC-BF90A2468E34}"/>
              </a:ext>
            </a:extLst>
          </p:cNvPr>
          <p:cNvSpPr txBox="1"/>
          <p:nvPr/>
        </p:nvSpPr>
        <p:spPr>
          <a:xfrm>
            <a:off x="5388802" y="6781982"/>
            <a:ext cx="1030659" cy="25391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050" dirty="0" err="1"/>
              <a:t>ptr</a:t>
            </a:r>
            <a:r>
              <a:rPr lang="en-US" altLang="ko-KR" sz="1050" dirty="0"/>
              <a:t> ref.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20</a:t>
            </a:fld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6B87381-0EC3-40DF-8B63-6536E73B9B49}"/>
              </a:ext>
            </a:extLst>
          </p:cNvPr>
          <p:cNvGrpSpPr/>
          <p:nvPr/>
        </p:nvGrpSpPr>
        <p:grpSpPr>
          <a:xfrm>
            <a:off x="1643268" y="3690996"/>
            <a:ext cx="779613" cy="758817"/>
            <a:chOff x="2969193" y="3430504"/>
            <a:chExt cx="779613" cy="758817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7054B518-DEF0-45E7-BB75-FA91D5EE3ECF}"/>
                </a:ext>
              </a:extLst>
            </p:cNvPr>
            <p:cNvGrpSpPr/>
            <p:nvPr/>
          </p:nvGrpSpPr>
          <p:grpSpPr>
            <a:xfrm>
              <a:off x="2969193" y="3430504"/>
              <a:ext cx="411297" cy="387466"/>
              <a:chOff x="1347787" y="3506532"/>
              <a:chExt cx="766764" cy="703542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2DDD3580-1708-4797-AB2D-FCB3FAFB679A}"/>
                  </a:ext>
                </a:extLst>
              </p:cNvPr>
              <p:cNvSpPr/>
              <p:nvPr/>
            </p:nvSpPr>
            <p:spPr>
              <a:xfrm>
                <a:off x="1581938" y="3711325"/>
                <a:ext cx="304012" cy="293961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B4D7D4A2-8614-46A6-B7FF-0AE83412F2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85950" y="3606549"/>
                <a:ext cx="100012" cy="10477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C8D148FB-8796-44A8-8279-700CEEE826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81924" y="4005286"/>
                <a:ext cx="100012" cy="10477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CF3BB70B-F5B1-4080-AB51-29AE8ACC5B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38338" y="3865041"/>
                <a:ext cx="17621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27AC88A1-95F4-4E38-BE60-133D1C731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7787" y="3863727"/>
                <a:ext cx="17621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536C731F-AFC5-457C-9DA4-0DC555B67E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43468" y="3506532"/>
                <a:ext cx="0" cy="15240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E73C0222-3FAF-45DB-8FD8-170517E163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43468" y="4057673"/>
                <a:ext cx="0" cy="15240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CDF2CFCF-B160-4472-92D0-95A6BE4E21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81926" y="3606544"/>
                <a:ext cx="100012" cy="10477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34DD74F9-3CB3-4951-AD40-8C4CE6A2EB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85950" y="4005263"/>
                <a:ext cx="100012" cy="10477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8DAB2C45-2A5B-4AF2-9EFE-73CA50FA8A40}"/>
                </a:ext>
              </a:extLst>
            </p:cNvPr>
            <p:cNvGrpSpPr/>
            <p:nvPr/>
          </p:nvGrpSpPr>
          <p:grpSpPr>
            <a:xfrm>
              <a:off x="3428649" y="3453798"/>
              <a:ext cx="320157" cy="322212"/>
              <a:chOff x="3044649" y="4404741"/>
              <a:chExt cx="320157" cy="322212"/>
            </a:xfrm>
          </p:grpSpPr>
          <p:sp>
            <p:nvSpPr>
              <p:cNvPr id="44" name="순서도: 판단 43">
                <a:extLst>
                  <a:ext uri="{FF2B5EF4-FFF2-40B4-BE49-F238E27FC236}">
                    <a16:creationId xmlns:a16="http://schemas.microsoft.com/office/drawing/2014/main" id="{DEA46098-3C47-4FA0-B191-269139099D7C}"/>
                  </a:ext>
                </a:extLst>
              </p:cNvPr>
              <p:cNvSpPr/>
              <p:nvPr/>
            </p:nvSpPr>
            <p:spPr>
              <a:xfrm>
                <a:off x="3055234" y="4404741"/>
                <a:ext cx="294115" cy="179114"/>
              </a:xfrm>
              <a:prstGeom prst="flowChartDecision">
                <a:avLst/>
              </a:prstGeom>
              <a:noFill/>
              <a:ln w="28575">
                <a:solidFill>
                  <a:srgbClr val="FFFFF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tx1"/>
                    </a:solidFill>
                    <a:prstDash val="sysDot"/>
                  </a:ln>
                </a:endParaRPr>
              </a:p>
            </p:txBody>
          </p: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21DA0DF7-1AF7-431C-8279-3542D77E2F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2069" y="4576620"/>
                <a:ext cx="0" cy="150333"/>
              </a:xfrm>
              <a:prstGeom prst="line">
                <a:avLst/>
              </a:prstGeom>
              <a:ln w="28575">
                <a:solidFill>
                  <a:srgbClr val="FFFFF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9221CAC8-5CF6-45C8-905C-EC59F526FD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7287" y="4496082"/>
                <a:ext cx="0" cy="150333"/>
              </a:xfrm>
              <a:prstGeom prst="line">
                <a:avLst/>
              </a:prstGeom>
              <a:ln w="28575">
                <a:solidFill>
                  <a:srgbClr val="FFFFF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87BE46EC-ED6A-45CC-A3C8-CC84C5CFC9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47295" y="4493396"/>
                <a:ext cx="0" cy="150333"/>
              </a:xfrm>
              <a:prstGeom prst="line">
                <a:avLst/>
              </a:prstGeom>
              <a:ln w="28575">
                <a:solidFill>
                  <a:srgbClr val="FFFFF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FBA27D83-07D5-40E3-B3BE-FDC901668A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44649" y="4635671"/>
                <a:ext cx="160066" cy="90458"/>
              </a:xfrm>
              <a:prstGeom prst="line">
                <a:avLst/>
              </a:prstGeom>
              <a:ln w="28575">
                <a:solidFill>
                  <a:srgbClr val="FFFFF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9BD211DE-1174-4A46-B1BA-F0F926C1DD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99423" y="4635671"/>
                <a:ext cx="165383" cy="90458"/>
              </a:xfrm>
              <a:prstGeom prst="line">
                <a:avLst/>
              </a:prstGeom>
              <a:ln w="28575">
                <a:solidFill>
                  <a:srgbClr val="FFFFF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A4A6C65-5700-4351-AF4B-4A90CC819C89}"/>
                </a:ext>
              </a:extLst>
            </p:cNvPr>
            <p:cNvGrpSpPr/>
            <p:nvPr/>
          </p:nvGrpSpPr>
          <p:grpSpPr>
            <a:xfrm>
              <a:off x="3208240" y="3824794"/>
              <a:ext cx="381726" cy="364527"/>
              <a:chOff x="3601351" y="4410925"/>
              <a:chExt cx="381726" cy="364527"/>
            </a:xfrm>
          </p:grpSpPr>
          <p:sp>
            <p:nvSpPr>
              <p:cNvPr id="63" name="순서도: 판단 62">
                <a:extLst>
                  <a:ext uri="{FF2B5EF4-FFF2-40B4-BE49-F238E27FC236}">
                    <a16:creationId xmlns:a16="http://schemas.microsoft.com/office/drawing/2014/main" id="{9E528FEA-2B1D-4E40-B3D6-D7B8D64E0AB8}"/>
                  </a:ext>
                </a:extLst>
              </p:cNvPr>
              <p:cNvSpPr/>
              <p:nvPr/>
            </p:nvSpPr>
            <p:spPr>
              <a:xfrm>
                <a:off x="3606740" y="4410925"/>
                <a:ext cx="149727" cy="110170"/>
              </a:xfrm>
              <a:prstGeom prst="flowChartDecision">
                <a:avLst/>
              </a:prstGeom>
              <a:noFill/>
              <a:ln w="285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tx1"/>
                    </a:solidFill>
                    <a:prstDash val="sysDot"/>
                  </a:ln>
                </a:endParaRPr>
              </a:p>
            </p:txBody>
          </p: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0BDB9E8F-00C0-4D4F-93A8-EA94557F29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81490" y="4516645"/>
                <a:ext cx="0" cy="92467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3645FAF0-74F2-4C28-A928-32F09008F9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60507" y="4467107"/>
                <a:ext cx="0" cy="92467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BE532162-A32F-4C43-98EC-B68BFD5CA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2698" y="4465455"/>
                <a:ext cx="0" cy="92467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37BFE77F-A888-42BF-91FF-70C36D230A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1351" y="4552966"/>
                <a:ext cx="81486" cy="55639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1F534B81-9048-4352-A854-CA841E3452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80143" y="4552966"/>
                <a:ext cx="84192" cy="55639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순서도: 판단 71">
                <a:extLst>
                  <a:ext uri="{FF2B5EF4-FFF2-40B4-BE49-F238E27FC236}">
                    <a16:creationId xmlns:a16="http://schemas.microsoft.com/office/drawing/2014/main" id="{5CE12017-6BAB-464B-97B3-6B5ABD0B1251}"/>
                  </a:ext>
                </a:extLst>
              </p:cNvPr>
              <p:cNvSpPr/>
              <p:nvPr/>
            </p:nvSpPr>
            <p:spPr>
              <a:xfrm>
                <a:off x="3831382" y="4420548"/>
                <a:ext cx="144121" cy="98644"/>
              </a:xfrm>
              <a:prstGeom prst="flowChartDecision">
                <a:avLst/>
              </a:prstGeom>
              <a:noFill/>
              <a:ln w="285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tx1"/>
                    </a:solidFill>
                    <a:prstDash val="sysDot"/>
                  </a:ln>
                </a:endParaRPr>
              </a:p>
            </p:txBody>
          </p: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8011B582-8EBD-4BD9-AD5A-7C3EFF8EB1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3333" y="4515207"/>
                <a:ext cx="0" cy="82793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2C615841-706F-4ECC-BA10-40DEB1E4D8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9393" y="4470852"/>
                <a:ext cx="0" cy="82793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B8D20972-7ACB-4EDF-8BD7-E8A9C4B985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27492" y="4469373"/>
                <a:ext cx="0" cy="82793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2E4A9A51-C95E-4F1D-BE9A-3DC5257CB8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26195" y="4547728"/>
                <a:ext cx="78435" cy="49818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7D8134FA-40B6-4111-AC03-884358D7B7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02037" y="4547728"/>
                <a:ext cx="81040" cy="49818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순서도: 판단 84">
                <a:extLst>
                  <a:ext uri="{FF2B5EF4-FFF2-40B4-BE49-F238E27FC236}">
                    <a16:creationId xmlns:a16="http://schemas.microsoft.com/office/drawing/2014/main" id="{BA88BABB-89EC-4DE6-B523-4EEA81EC2570}"/>
                  </a:ext>
                </a:extLst>
              </p:cNvPr>
              <p:cNvSpPr/>
              <p:nvPr/>
            </p:nvSpPr>
            <p:spPr>
              <a:xfrm>
                <a:off x="3723101" y="4598000"/>
                <a:ext cx="144121" cy="98644"/>
              </a:xfrm>
              <a:prstGeom prst="flowChartDecision">
                <a:avLst/>
              </a:prstGeom>
              <a:noFill/>
              <a:ln w="285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tx1"/>
                    </a:solidFill>
                    <a:prstDash val="sysDot"/>
                  </a:ln>
                </a:endParaRPr>
              </a:p>
            </p:txBody>
          </p: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1BBCAA46-F602-4DE8-BA7D-5AA1C4E4F4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95052" y="4692659"/>
                <a:ext cx="0" cy="82793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D28D566C-A3A6-47D8-8E06-F401FB5ED1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1112" y="4648304"/>
                <a:ext cx="0" cy="82793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7C889F6B-1AD9-4533-97B5-EFF07780C8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19211" y="4646825"/>
                <a:ext cx="0" cy="82793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61F7C44E-49AB-4EB9-9F91-96EAD899F9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17914" y="4725180"/>
                <a:ext cx="78435" cy="49818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824B8C28-914F-4B16-844D-1AAF7B055C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93756" y="4725180"/>
                <a:ext cx="81040" cy="49818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82" name="표 74">
            <a:extLst>
              <a:ext uri="{FF2B5EF4-FFF2-40B4-BE49-F238E27FC236}">
                <a16:creationId xmlns:a16="http://schemas.microsoft.com/office/drawing/2014/main" id="{FE4D4C2D-860D-452C-817A-F315EC211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635183"/>
              </p:ext>
            </p:extLst>
          </p:nvPr>
        </p:nvGraphicFramePr>
        <p:xfrm>
          <a:off x="1362528" y="2414484"/>
          <a:ext cx="2333366" cy="40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3366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Unity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에디터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모듈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cxnSp>
        <p:nvCxnSpPr>
          <p:cNvPr id="83" name="직선 화살표 연결선 76">
            <a:extLst>
              <a:ext uri="{FF2B5EF4-FFF2-40B4-BE49-F238E27FC236}">
                <a16:creationId xmlns:a16="http://schemas.microsoft.com/office/drawing/2014/main" id="{5D324056-EE71-4685-A94D-4430CAE73ACA}"/>
              </a:ext>
            </a:extLst>
          </p:cNvPr>
          <p:cNvCxnSpPr>
            <a:cxnSpLocks/>
            <a:stCxn id="82" idx="2"/>
            <a:endCxn id="74" idx="0"/>
          </p:cNvCxnSpPr>
          <p:nvPr/>
        </p:nvCxnSpPr>
        <p:spPr>
          <a:xfrm rot="16200000" flipH="1">
            <a:off x="2337264" y="3015749"/>
            <a:ext cx="384410" cy="51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AC33477-329C-4594-A9EF-6DAB6053D0D8}"/>
              </a:ext>
            </a:extLst>
          </p:cNvPr>
          <p:cNvSpPr txBox="1"/>
          <p:nvPr/>
        </p:nvSpPr>
        <p:spPr>
          <a:xfrm>
            <a:off x="2542158" y="2903350"/>
            <a:ext cx="12689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계산 시작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5BC578A-B3B1-470B-A287-FE56B82B4B17}"/>
              </a:ext>
            </a:extLst>
          </p:cNvPr>
          <p:cNvSpPr txBox="1"/>
          <p:nvPr/>
        </p:nvSpPr>
        <p:spPr>
          <a:xfrm>
            <a:off x="4609464" y="2909844"/>
            <a:ext cx="6419454" cy="438582"/>
          </a:xfrm>
          <a:prstGeom prst="rect">
            <a:avLst/>
          </a:prstGeom>
          <a:solidFill>
            <a:srgbClr val="131313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600" dirty="0"/>
          </a:p>
          <a:p>
            <a:pPr algn="ctr"/>
            <a:r>
              <a:rPr lang="ko-KR" altLang="en-US" sz="1050" dirty="0" err="1"/>
              <a:t>스키닝</a:t>
            </a:r>
            <a:r>
              <a:rPr lang="ko-KR" altLang="en-US" sz="1050" dirty="0"/>
              <a:t> 모듈 </a:t>
            </a:r>
            <a:r>
              <a:rPr lang="en-US" altLang="ko-KR" sz="1050" dirty="0"/>
              <a:t>: </a:t>
            </a:r>
            <a:r>
              <a:rPr lang="ko-KR" altLang="en-US" sz="1050" dirty="0"/>
              <a:t>메시 처리</a:t>
            </a:r>
            <a:endParaRPr lang="en-US" altLang="ko-KR" sz="1050" dirty="0"/>
          </a:p>
          <a:p>
            <a:pPr algn="ctr"/>
            <a:endParaRPr lang="en-US" altLang="ko-KR" sz="600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C23F1DA-03A3-477C-A8E7-90AC5256FD99}"/>
              </a:ext>
            </a:extLst>
          </p:cNvPr>
          <p:cNvSpPr txBox="1"/>
          <p:nvPr/>
        </p:nvSpPr>
        <p:spPr>
          <a:xfrm>
            <a:off x="4609464" y="2293528"/>
            <a:ext cx="2868750" cy="43858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600" dirty="0"/>
          </a:p>
          <a:p>
            <a:pPr algn="ctr"/>
            <a:r>
              <a:rPr lang="ko-KR" altLang="en-US" sz="1050" dirty="0"/>
              <a:t>데이터 가공 및 시작</a:t>
            </a:r>
            <a:endParaRPr lang="en-US" altLang="ko-KR" sz="1050" dirty="0"/>
          </a:p>
          <a:p>
            <a:pPr algn="ctr"/>
            <a:endParaRPr lang="en-US" altLang="ko-KR" sz="600" dirty="0"/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DDAAE599-E51F-4A44-BAE0-3DD30EA7D167}"/>
              </a:ext>
            </a:extLst>
          </p:cNvPr>
          <p:cNvCxnSpPr>
            <a:cxnSpLocks/>
          </p:cNvCxnSpPr>
          <p:nvPr/>
        </p:nvCxnSpPr>
        <p:spPr>
          <a:xfrm>
            <a:off x="6057465" y="2737385"/>
            <a:ext cx="0" cy="172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CA102D76-6B05-4321-8383-284FC0D88E2A}"/>
              </a:ext>
            </a:extLst>
          </p:cNvPr>
          <p:cNvCxnSpPr>
            <a:cxnSpLocks/>
          </p:cNvCxnSpPr>
          <p:nvPr/>
        </p:nvCxnSpPr>
        <p:spPr>
          <a:xfrm>
            <a:off x="6057465" y="3956883"/>
            <a:ext cx="0" cy="182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676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06FB8C-F384-444F-9A2D-0856676A0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모듈 상세 설계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유스케이스</a:t>
            </a:r>
            <a:r>
              <a:rPr kumimoji="1" lang="ko-KR" altLang="en-US" dirty="0"/>
              <a:t> 다이어그램</a:t>
            </a:r>
            <a:endParaRPr kumimoji="1" lang="ko-Kore-KR" altLang="en-US" dirty="0"/>
          </a:p>
        </p:txBody>
      </p:sp>
      <p:pic>
        <p:nvPicPr>
          <p:cNvPr id="9" name="내용 개체 틀 8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CAFCFB01-F538-4845-8BF8-CF1762615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739" y="1959597"/>
            <a:ext cx="7846522" cy="4083394"/>
          </a:xfrm>
        </p:spPr>
      </p:pic>
    </p:spTree>
    <p:extLst>
      <p:ext uri="{BB962C8B-B14F-4D97-AF65-F5344CB8AC3E}">
        <p14:creationId xmlns:p14="http://schemas.microsoft.com/office/powerpoint/2010/main" val="3313574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클래스 다이어그램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AE5DE65-C9B6-4930-A1EA-504E5D1A7DDE}"/>
              </a:ext>
            </a:extLst>
          </p:cNvPr>
          <p:cNvSpPr/>
          <p:nvPr/>
        </p:nvSpPr>
        <p:spPr>
          <a:xfrm>
            <a:off x="5154876" y="3159429"/>
            <a:ext cx="1882247" cy="3711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앙 다이어그램띠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FA0598-F025-47BB-A718-DD88C63BE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735" y="1489351"/>
            <a:ext cx="7084530" cy="523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07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모듈 상세 설계 </a:t>
            </a:r>
            <a:r>
              <a:rPr lang="en-US" altLang="ko-KR"/>
              <a:t>: </a:t>
            </a:r>
            <a:r>
              <a:rPr lang="ko-KR" altLang="en-US"/>
              <a:t>클래스 다이어그램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AE5DE65-C9B6-4930-A1EA-504E5D1A7DDE}"/>
              </a:ext>
            </a:extLst>
          </p:cNvPr>
          <p:cNvSpPr/>
          <p:nvPr/>
        </p:nvSpPr>
        <p:spPr>
          <a:xfrm>
            <a:off x="5154876" y="3159429"/>
            <a:ext cx="1882247" cy="3711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/>
              <a:t>앙 다이어그램띠</a:t>
            </a:r>
            <a:endParaRPr lang="en-US" altLang="ko-KR" dirty="0"/>
          </a:p>
        </p:txBody>
      </p:sp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2EE28BCD-1114-46A6-8E48-3B9DFCE1F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852" y="0"/>
            <a:ext cx="94542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657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</a:t>
            </a:r>
            <a:r>
              <a:rPr lang="ko-KR" altLang="en-US" dirty="0"/>
              <a:t> 기능별 모듈 분류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62DCA4A3-D989-47B1-BB01-D35AB2C82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입력 데이터 </a:t>
            </a:r>
            <a:r>
              <a:rPr lang="ko-KR" altLang="en-US" dirty="0" err="1"/>
              <a:t>마샬링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/>
              <a:t>Path Tracing, MLT</a:t>
            </a:r>
          </a:p>
          <a:p>
            <a:pPr>
              <a:lnSpc>
                <a:spcPct val="110000"/>
              </a:lnSpc>
            </a:pPr>
            <a:r>
              <a:rPr lang="en-US" altLang="ko-KR" dirty="0"/>
              <a:t>BVH</a:t>
            </a:r>
          </a:p>
          <a:p>
            <a:pPr>
              <a:lnSpc>
                <a:spcPct val="110000"/>
              </a:lnSpc>
            </a:pPr>
            <a:r>
              <a:rPr lang="ko-KR" altLang="en-US" dirty="0"/>
              <a:t>목표치 검증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16691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Unity </a:t>
            </a:r>
            <a:r>
              <a:rPr lang="ko-KR" altLang="en-US" dirty="0"/>
              <a:t>렌더링 데이터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Light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광원</a:t>
            </a:r>
            <a:r>
              <a:rPr lang="en-US" altLang="ko-KR" dirty="0"/>
              <a:t>, </a:t>
            </a:r>
            <a:r>
              <a:rPr lang="ko-KR" altLang="en-US" dirty="0"/>
              <a:t>렌더링의 기준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Camera</a:t>
            </a:r>
          </a:p>
          <a:p>
            <a:pPr lvl="2">
              <a:lnSpc>
                <a:spcPct val="110000"/>
              </a:lnSpc>
            </a:pPr>
            <a:r>
              <a:rPr lang="en-US" altLang="ko-KR" dirty="0"/>
              <a:t>3D </a:t>
            </a:r>
            <a:r>
              <a:rPr lang="ko-KR" altLang="en-US" dirty="0"/>
              <a:t>공간의 기준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Transformation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물체들의 위치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Mesh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오브젝트의</a:t>
            </a:r>
            <a:r>
              <a:rPr lang="en-US" altLang="ko-KR" dirty="0"/>
              <a:t> </a:t>
            </a:r>
            <a:r>
              <a:rPr lang="ko-KR" altLang="en-US" dirty="0"/>
              <a:t>기하학적 정보</a:t>
            </a:r>
            <a:r>
              <a:rPr lang="en-US" altLang="ko-KR" dirty="0"/>
              <a:t>(</a:t>
            </a:r>
            <a:r>
              <a:rPr lang="ko-KR" altLang="en-US" dirty="0"/>
              <a:t>정점</a:t>
            </a:r>
            <a:r>
              <a:rPr lang="en-US" altLang="ko-KR" dirty="0"/>
              <a:t>, </a:t>
            </a:r>
            <a:r>
              <a:rPr lang="ko-KR" altLang="en-US" dirty="0" err="1"/>
              <a:t>폴리곤</a:t>
            </a:r>
            <a:r>
              <a:rPr lang="en-US" altLang="ko-KR" dirty="0"/>
              <a:t>, </a:t>
            </a:r>
            <a:r>
              <a:rPr lang="en-US" altLang="ko-KR" dirty="0" err="1"/>
              <a:t>uv</a:t>
            </a:r>
            <a:r>
              <a:rPr lang="en-US" altLang="ko-KR" dirty="0"/>
              <a:t>,..)</a:t>
            </a:r>
          </a:p>
          <a:p>
            <a:pPr lvl="1">
              <a:lnSpc>
                <a:spcPct val="110000"/>
              </a:lnSpc>
            </a:pPr>
            <a:r>
              <a:rPr lang="en-US" altLang="ko-KR" dirty="0"/>
              <a:t>Material 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오브젝트의 재질 정보</a:t>
            </a:r>
            <a:r>
              <a:rPr lang="en-US" altLang="ko-KR" dirty="0"/>
              <a:t>(BSDF)</a:t>
            </a:r>
          </a:p>
          <a:p>
            <a:pPr lvl="1">
              <a:lnSpc>
                <a:spcPct val="110000"/>
              </a:lnSpc>
            </a:pPr>
            <a:r>
              <a:rPr lang="en-US" altLang="ko-KR" dirty="0"/>
              <a:t>Texture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재질 정보의 </a:t>
            </a:r>
            <a:r>
              <a:rPr lang="en-US" altLang="ko-KR" dirty="0"/>
              <a:t>1D,2D,3D</a:t>
            </a:r>
            <a:r>
              <a:rPr lang="ko-KR" altLang="en-US" dirty="0"/>
              <a:t> </a:t>
            </a:r>
            <a:r>
              <a:rPr lang="en-US" altLang="ko-KR" dirty="0"/>
              <a:t>LUT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B16541-A2E9-4125-8DBB-DBD7A3CCF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591" y="2570424"/>
            <a:ext cx="5535258" cy="231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70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B16541-A2E9-4125-8DBB-DBD7A3CCF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690688"/>
            <a:ext cx="10515600" cy="43902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DFB230-E81D-49D9-A884-7B55C648505C}"/>
              </a:ext>
            </a:extLst>
          </p:cNvPr>
          <p:cNvSpPr txBox="1"/>
          <p:nvPr/>
        </p:nvSpPr>
        <p:spPr>
          <a:xfrm>
            <a:off x="5271796" y="1415247"/>
            <a:ext cx="110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Light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448E5C-21C2-4FA2-B794-263FD2B3035F}"/>
              </a:ext>
            </a:extLst>
          </p:cNvPr>
          <p:cNvSpPr txBox="1"/>
          <p:nvPr/>
        </p:nvSpPr>
        <p:spPr>
          <a:xfrm>
            <a:off x="1113453" y="3620843"/>
            <a:ext cx="110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Camera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019922-69A2-4E56-AF15-7DD0BC5F6291}"/>
              </a:ext>
            </a:extLst>
          </p:cNvPr>
          <p:cNvSpPr txBox="1"/>
          <p:nvPr/>
        </p:nvSpPr>
        <p:spPr>
          <a:xfrm>
            <a:off x="1525556" y="5555790"/>
            <a:ext cx="120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Transform.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6D0141-6017-44AC-B543-54F063FA8726}"/>
              </a:ext>
            </a:extLst>
          </p:cNvPr>
          <p:cNvSpPr txBox="1"/>
          <p:nvPr/>
        </p:nvSpPr>
        <p:spPr>
          <a:xfrm>
            <a:off x="2896376" y="4247648"/>
            <a:ext cx="1209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Transform.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0399A1-0F57-4559-9BE9-5F1D43B0C2D4}"/>
              </a:ext>
            </a:extLst>
          </p:cNvPr>
          <p:cNvSpPr txBox="1"/>
          <p:nvPr/>
        </p:nvSpPr>
        <p:spPr>
          <a:xfrm>
            <a:off x="9528112" y="4982646"/>
            <a:ext cx="120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Transform.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98AEBC-0048-4B4C-A639-839E48C01F43}"/>
              </a:ext>
            </a:extLst>
          </p:cNvPr>
          <p:cNvSpPr txBox="1"/>
          <p:nvPr/>
        </p:nvSpPr>
        <p:spPr>
          <a:xfrm>
            <a:off x="6517434" y="5925122"/>
            <a:ext cx="120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Transform.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C1E066-A76F-4F35-83DE-E6C7574F2E79}"/>
              </a:ext>
            </a:extLst>
          </p:cNvPr>
          <p:cNvSpPr txBox="1"/>
          <p:nvPr/>
        </p:nvSpPr>
        <p:spPr>
          <a:xfrm>
            <a:off x="3744685" y="4325542"/>
            <a:ext cx="1209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Transform.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A104A3-FF5C-4EA9-A412-025563A2B01A}"/>
              </a:ext>
            </a:extLst>
          </p:cNvPr>
          <p:cNvSpPr txBox="1"/>
          <p:nvPr/>
        </p:nvSpPr>
        <p:spPr>
          <a:xfrm>
            <a:off x="2965580" y="5832010"/>
            <a:ext cx="1209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Transform.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160051-FD98-4436-9EAB-024B811A6355}"/>
              </a:ext>
            </a:extLst>
          </p:cNvPr>
          <p:cNvSpPr txBox="1"/>
          <p:nvPr/>
        </p:nvSpPr>
        <p:spPr>
          <a:xfrm>
            <a:off x="4077478" y="5418070"/>
            <a:ext cx="1209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Transform.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623BA9-44E9-4FCF-AF94-5EF5FA942E3C}"/>
              </a:ext>
            </a:extLst>
          </p:cNvPr>
          <p:cNvSpPr txBox="1"/>
          <p:nvPr/>
        </p:nvSpPr>
        <p:spPr>
          <a:xfrm>
            <a:off x="1928331" y="4312561"/>
            <a:ext cx="1209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Transform.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5BA0D1-D9EF-4B17-B05C-2DE052D785C0}"/>
              </a:ext>
            </a:extLst>
          </p:cNvPr>
          <p:cNvSpPr txBox="1"/>
          <p:nvPr/>
        </p:nvSpPr>
        <p:spPr>
          <a:xfrm>
            <a:off x="2772747" y="5246495"/>
            <a:ext cx="1209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Transform.</a:t>
            </a:r>
            <a:endParaRPr lang="ko-KR" alt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6601EC-7A97-4463-9472-359F79AB00F4}"/>
              </a:ext>
            </a:extLst>
          </p:cNvPr>
          <p:cNvSpPr txBox="1"/>
          <p:nvPr/>
        </p:nvSpPr>
        <p:spPr>
          <a:xfrm>
            <a:off x="9377265" y="2746505"/>
            <a:ext cx="120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Mesh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7CBDFF-2320-4CCE-84B5-9F1AA3D56E7A}"/>
              </a:ext>
            </a:extLst>
          </p:cNvPr>
          <p:cNvSpPr txBox="1"/>
          <p:nvPr/>
        </p:nvSpPr>
        <p:spPr>
          <a:xfrm>
            <a:off x="6439678" y="5324957"/>
            <a:ext cx="120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Mesh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C19086-D9F1-4A1C-8231-9BEFCAB2BB00}"/>
              </a:ext>
            </a:extLst>
          </p:cNvPr>
          <p:cNvSpPr txBox="1"/>
          <p:nvPr/>
        </p:nvSpPr>
        <p:spPr>
          <a:xfrm>
            <a:off x="1525556" y="5048738"/>
            <a:ext cx="120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Mesh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AAFD31-8150-4DD4-B50E-4A5108B759E0}"/>
              </a:ext>
            </a:extLst>
          </p:cNvPr>
          <p:cNvSpPr txBox="1"/>
          <p:nvPr/>
        </p:nvSpPr>
        <p:spPr>
          <a:xfrm>
            <a:off x="2972188" y="2841246"/>
            <a:ext cx="1209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Mesh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C9DCDD-F0E7-4948-B52A-84A2C1FF0EFF}"/>
              </a:ext>
            </a:extLst>
          </p:cNvPr>
          <p:cNvSpPr txBox="1"/>
          <p:nvPr/>
        </p:nvSpPr>
        <p:spPr>
          <a:xfrm>
            <a:off x="1932216" y="4094710"/>
            <a:ext cx="12098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Mesh</a:t>
            </a:r>
            <a:endParaRPr lang="ko-KR" altLang="en-US" sz="9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795A99-C7EF-4039-B2EE-48479252E0FD}"/>
              </a:ext>
            </a:extLst>
          </p:cNvPr>
          <p:cNvSpPr txBox="1"/>
          <p:nvPr/>
        </p:nvSpPr>
        <p:spPr>
          <a:xfrm>
            <a:off x="3772293" y="4143676"/>
            <a:ext cx="12098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Mesh</a:t>
            </a:r>
            <a:endParaRPr lang="ko-KR" altLang="en-US" sz="9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250F8A-4211-4D20-A3CC-302B4A27F1DC}"/>
              </a:ext>
            </a:extLst>
          </p:cNvPr>
          <p:cNvSpPr txBox="1"/>
          <p:nvPr/>
        </p:nvSpPr>
        <p:spPr>
          <a:xfrm>
            <a:off x="2972188" y="5625040"/>
            <a:ext cx="12098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Mesh</a:t>
            </a:r>
            <a:endParaRPr lang="ko-KR" altLang="en-US" sz="9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407835-EA7F-423B-AE93-B3D76AFAA076}"/>
              </a:ext>
            </a:extLst>
          </p:cNvPr>
          <p:cNvSpPr txBox="1"/>
          <p:nvPr/>
        </p:nvSpPr>
        <p:spPr>
          <a:xfrm>
            <a:off x="4084476" y="5075751"/>
            <a:ext cx="12098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Mesh</a:t>
            </a:r>
            <a:endParaRPr lang="ko-KR" altLang="en-US" sz="9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7E04DA-AAA5-43ED-9AA6-17F8FA477E60}"/>
              </a:ext>
            </a:extLst>
          </p:cNvPr>
          <p:cNvSpPr txBox="1"/>
          <p:nvPr/>
        </p:nvSpPr>
        <p:spPr>
          <a:xfrm>
            <a:off x="2906486" y="5181933"/>
            <a:ext cx="12098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Mesh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901389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9A21A1-6837-41ED-BB26-26E6B341D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119" y="1690688"/>
            <a:ext cx="6677025" cy="435389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E223D45-2634-48E1-B4D4-BE9C119E602F}"/>
              </a:ext>
            </a:extLst>
          </p:cNvPr>
          <p:cNvSpPr txBox="1"/>
          <p:nvPr/>
        </p:nvSpPr>
        <p:spPr>
          <a:xfrm>
            <a:off x="8199275" y="5646468"/>
            <a:ext cx="120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Mesh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C78599-B40E-43E9-92E0-AF274C6751E7}"/>
              </a:ext>
            </a:extLst>
          </p:cNvPr>
          <p:cNvSpPr txBox="1"/>
          <p:nvPr/>
        </p:nvSpPr>
        <p:spPr>
          <a:xfrm>
            <a:off x="2732118" y="5398251"/>
            <a:ext cx="3114287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dirty="0"/>
              <a:t>Shading</a:t>
            </a:r>
          </a:p>
          <a:p>
            <a:r>
              <a:rPr lang="en-US" altLang="ko-KR" dirty="0"/>
              <a:t>Mesh + Material + Texture</a:t>
            </a:r>
            <a:endParaRPr lang="ko-KR" altLang="en-US" dirty="0"/>
          </a:p>
        </p:txBody>
      </p: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F7B5A5F3-A01E-4022-8C41-E3A2AD180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9144" y="1690688"/>
            <a:ext cx="2486025" cy="4351338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1400" dirty="0"/>
              <a:t>Mesh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sz="1400" dirty="0"/>
              <a:t>물체의 기하학적 정보의 총체적 집합</a:t>
            </a:r>
            <a:endParaRPr lang="en-US" altLang="ko-KR" sz="1400" dirty="0"/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sz="1400" dirty="0"/>
              <a:t>정점 별 데이터 </a:t>
            </a:r>
            <a:r>
              <a:rPr lang="en-US" altLang="ko-KR" sz="1400" dirty="0"/>
              <a:t>: </a:t>
            </a:r>
            <a:r>
              <a:rPr lang="ko-KR" altLang="en-US" sz="1400" dirty="0"/>
              <a:t>위치</a:t>
            </a:r>
            <a:r>
              <a:rPr lang="en-US" altLang="ko-KR" sz="1400" dirty="0"/>
              <a:t>, normal,</a:t>
            </a:r>
            <a:r>
              <a:rPr lang="ko-KR" altLang="en-US" sz="1400" dirty="0"/>
              <a:t> </a:t>
            </a:r>
            <a:r>
              <a:rPr lang="en-US" altLang="ko-KR" sz="1400" dirty="0"/>
              <a:t>tangent,</a:t>
            </a:r>
            <a:r>
              <a:rPr lang="ko-KR" altLang="en-US" sz="1400" dirty="0"/>
              <a:t> </a:t>
            </a:r>
            <a:r>
              <a:rPr lang="en-US" altLang="ko-KR" sz="1400" dirty="0" err="1"/>
              <a:t>uv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..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400" dirty="0"/>
              <a:t>Plane:</a:t>
            </a:r>
            <a:r>
              <a:rPr lang="ko-KR" altLang="en-US" sz="1400" dirty="0"/>
              <a:t> </a:t>
            </a:r>
            <a:r>
              <a:rPr lang="en-US" altLang="ko-KR" sz="1400" dirty="0"/>
              <a:t>3</a:t>
            </a:r>
            <a:r>
              <a:rPr lang="ko-KR" altLang="en-US" sz="1400" dirty="0"/>
              <a:t>개 이상의 정점들의 집합</a:t>
            </a:r>
            <a:endParaRPr lang="en-US" altLang="ko-KR" sz="1400" dirty="0"/>
          </a:p>
        </p:txBody>
      </p:sp>
      <p:sp>
        <p:nvSpPr>
          <p:cNvPr id="39" name="내용 개체 틀 2">
            <a:extLst>
              <a:ext uri="{FF2B5EF4-FFF2-40B4-BE49-F238E27FC236}">
                <a16:creationId xmlns:a16="http://schemas.microsoft.com/office/drawing/2014/main" id="{DCDFC5F1-2DC3-4244-BD17-F807173670D1}"/>
              </a:ext>
            </a:extLst>
          </p:cNvPr>
          <p:cNvSpPr txBox="1">
            <a:spLocks/>
          </p:cNvSpPr>
          <p:nvPr/>
        </p:nvSpPr>
        <p:spPr>
          <a:xfrm>
            <a:off x="246093" y="1690688"/>
            <a:ext cx="2486025" cy="43513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ko-KR" sz="1400" dirty="0"/>
              <a:t>Material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400" dirty="0"/>
              <a:t>Mesh</a:t>
            </a:r>
            <a:r>
              <a:rPr lang="ko-KR" altLang="en-US" sz="1400" dirty="0"/>
              <a:t>와 함께 사용되는 표면재질의 표현 방식의 인스턴스</a:t>
            </a:r>
            <a:endParaRPr lang="en-US" altLang="ko-KR" sz="1400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400" dirty="0"/>
              <a:t>BSDF:</a:t>
            </a:r>
            <a:r>
              <a:rPr lang="ko-KR" altLang="en-US" sz="1400" dirty="0"/>
              <a:t> 표면의 특징</a:t>
            </a:r>
            <a:endParaRPr lang="en-US" altLang="ko-KR" sz="1400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400" dirty="0"/>
              <a:t>Texture(LUT)</a:t>
            </a:r>
            <a:r>
              <a:rPr lang="ko-KR" altLang="en-US" sz="1400" dirty="0"/>
              <a:t>와 같은 인스턴스 정보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174026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Unity </a:t>
            </a:r>
            <a:r>
              <a:rPr lang="ko-KR" altLang="en-US" dirty="0"/>
              <a:t>렌더링 데이터</a:t>
            </a:r>
            <a:r>
              <a:rPr lang="en-US" altLang="ko-KR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altLang="ko-KR" dirty="0"/>
              <a:t>C++ </a:t>
            </a:r>
            <a:r>
              <a:rPr lang="ko-KR" altLang="en-US" dirty="0"/>
              <a:t>에서 사용하기 위해선 변환 과정이 필요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en-US" dirty="0" err="1"/>
              <a:t>마샬링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서로 다른 메모리 구조를 가진 언어들이 한쪽으로 데이터를 전달하기 위해 변환하는 것</a:t>
            </a:r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2F5D8FF-96DA-4F7B-A8F2-A424BDF043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557727"/>
              </p:ext>
            </p:extLst>
          </p:nvPr>
        </p:nvGraphicFramePr>
        <p:xfrm>
          <a:off x="6755363" y="2340445"/>
          <a:ext cx="4841550" cy="2744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0775">
                  <a:extLst>
                    <a:ext uri="{9D8B030D-6E8A-4147-A177-3AD203B41FA5}">
                      <a16:colId xmlns:a16="http://schemas.microsoft.com/office/drawing/2014/main" val="3481762843"/>
                    </a:ext>
                  </a:extLst>
                </a:gridCol>
                <a:gridCol w="2420775">
                  <a:extLst>
                    <a:ext uri="{9D8B030D-6E8A-4147-A177-3AD203B41FA5}">
                      <a16:colId xmlns:a16="http://schemas.microsoft.com/office/drawing/2014/main" val="3129197490"/>
                    </a:ext>
                  </a:extLst>
                </a:gridCol>
              </a:tblGrid>
              <a:tr h="27447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C#, </a:t>
                      </a:r>
                      <a:r>
                        <a:rPr lang="ko-KR" altLang="en-US" sz="1200" b="0" dirty="0"/>
                        <a:t>관리되는 메모리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C++, </a:t>
                      </a:r>
                      <a:r>
                        <a:rPr lang="ko-KR" altLang="en-US" sz="1200" b="0" dirty="0"/>
                        <a:t>관리되지 않는 메모리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4190694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0D234B5A-A566-475C-946F-C91B95EFCA1C}"/>
              </a:ext>
            </a:extLst>
          </p:cNvPr>
          <p:cNvSpPr/>
          <p:nvPr/>
        </p:nvSpPr>
        <p:spPr>
          <a:xfrm>
            <a:off x="6475078" y="3656212"/>
            <a:ext cx="1085459" cy="5139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렌더링 데이터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F2CC1FE-9D19-4160-8B39-4EF163A89338}"/>
              </a:ext>
            </a:extLst>
          </p:cNvPr>
          <p:cNvSpPr/>
          <p:nvPr/>
        </p:nvSpPr>
        <p:spPr>
          <a:xfrm>
            <a:off x="7696146" y="3581591"/>
            <a:ext cx="801653" cy="67255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마샬링</a:t>
            </a:r>
            <a:endParaRPr lang="ko-KR" altLang="en-US" sz="11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CBE9F3-61AA-4AC4-A083-C5CF2E07C9DA}"/>
              </a:ext>
            </a:extLst>
          </p:cNvPr>
          <p:cNvSpPr/>
          <p:nvPr/>
        </p:nvSpPr>
        <p:spPr>
          <a:xfrm>
            <a:off x="10748988" y="3660877"/>
            <a:ext cx="1085459" cy="5139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데이터 버퍼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669DD2BD-3614-4762-8B4D-9C277BAAAAD6}"/>
              </a:ext>
            </a:extLst>
          </p:cNvPr>
          <p:cNvSpPr/>
          <p:nvPr/>
        </p:nvSpPr>
        <p:spPr>
          <a:xfrm>
            <a:off x="9854477" y="3581591"/>
            <a:ext cx="801653" cy="67255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복사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41D9C5-29D6-488B-B253-AFE21C0823FE}"/>
              </a:ext>
            </a:extLst>
          </p:cNvPr>
          <p:cNvSpPr/>
          <p:nvPr/>
        </p:nvSpPr>
        <p:spPr>
          <a:xfrm>
            <a:off x="8633409" y="3660877"/>
            <a:ext cx="1085458" cy="5139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사용 가능한 </a:t>
            </a:r>
            <a:endParaRPr lang="en-US" altLang="ko-KR" sz="1100" dirty="0"/>
          </a:p>
          <a:p>
            <a:pPr algn="ctr"/>
            <a:r>
              <a:rPr lang="ko-KR" altLang="en-US" sz="1100" dirty="0"/>
              <a:t>렌더링 데이터</a:t>
            </a:r>
          </a:p>
        </p:txBody>
      </p:sp>
    </p:spTree>
    <p:extLst>
      <p:ext uri="{BB962C8B-B14F-4D97-AF65-F5344CB8AC3E}">
        <p14:creationId xmlns:p14="http://schemas.microsoft.com/office/powerpoint/2010/main" val="3592504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29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92021" y="2586650"/>
          <a:ext cx="5403979" cy="208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ConvertRenderingData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ConvertRenderingData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UnityRuntimeData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out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UnityFrameInput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inputData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성공 시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렌더링 데이터를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넘길 수 있도록 변환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inputBuilder.ConvertRenderingData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(ref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req.inputData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B954BE29-A2D2-4081-BAEB-B62BCA90CB44}"/>
              </a:ext>
            </a:extLst>
          </p:cNvPr>
          <p:cNvGraphicFramePr>
            <a:graphicFrameLocks/>
          </p:cNvGraphicFramePr>
          <p:nvPr/>
        </p:nvGraphicFramePr>
        <p:xfrm>
          <a:off x="6189308" y="2586651"/>
          <a:ext cx="5497288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ConvertRenderingData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runtimeData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UnityRuntimeData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Unity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내에서 수집한 렌더링 데이터의 원본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inputData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UnityFrameInput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(out)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마샬링한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데이터를 넣어서 전달할 변수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18250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함수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ConvertArrayToPtr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C# Array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Unmanaged memory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의 형태로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IntPtr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반환해주는 함수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1751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GetIndexAndAppendIfNotExist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데이터가 있으면 그 인덱스를 반환하고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없으면 추가하며 마지막 인덱스를 반환하는 함수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0162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3340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DFA28B-9122-48DE-8881-BB2ACD66A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지적 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BA076C-2D37-4A8C-AC2F-7BAA320D7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C: </a:t>
            </a:r>
            <a:r>
              <a:rPr lang="ko-KR" altLang="ko-KR" dirty="0"/>
              <a:t>입력데이터의</a:t>
            </a:r>
            <a:r>
              <a:rPr lang="en-US" altLang="ko-KR" dirty="0"/>
              <a:t> scope</a:t>
            </a:r>
            <a:r>
              <a:rPr lang="ko-KR" altLang="ko-KR" dirty="0"/>
              <a:t>를 잘 정의 할 것 구체화 필요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A:</a:t>
            </a:r>
            <a:r>
              <a:rPr lang="ko-KR" altLang="en-US" dirty="0"/>
              <a:t> 광원</a:t>
            </a:r>
            <a:r>
              <a:rPr lang="en-US" altLang="ko-KR" dirty="0"/>
              <a:t>, </a:t>
            </a:r>
            <a:r>
              <a:rPr lang="ko-KR" altLang="en-US" dirty="0"/>
              <a:t>카메라</a:t>
            </a:r>
            <a:r>
              <a:rPr lang="en-US" altLang="ko-KR" dirty="0"/>
              <a:t>, </a:t>
            </a:r>
            <a:r>
              <a:rPr lang="ko-KR" altLang="en-US" dirty="0"/>
              <a:t>변환</a:t>
            </a:r>
            <a:r>
              <a:rPr lang="en-US" altLang="ko-KR" dirty="0"/>
              <a:t>, </a:t>
            </a:r>
            <a:r>
              <a:rPr lang="ko-KR" altLang="en-US" dirty="0" err="1"/>
              <a:t>메터리얼</a:t>
            </a:r>
            <a:r>
              <a:rPr lang="en-US" altLang="ko-KR" dirty="0"/>
              <a:t>, </a:t>
            </a:r>
            <a:r>
              <a:rPr lang="ko-KR" altLang="en-US" dirty="0" err="1"/>
              <a:t>텍스쳐</a:t>
            </a:r>
            <a:r>
              <a:rPr lang="en-US" altLang="ko-KR" dirty="0"/>
              <a:t> Unity</a:t>
            </a:r>
            <a:r>
              <a:rPr lang="ko-KR" altLang="en-US" dirty="0"/>
              <a:t>에서 제공하는 데이터로 나눔</a:t>
            </a:r>
            <a:r>
              <a:rPr lang="en-US" altLang="ko-KR" dirty="0"/>
              <a:t>, </a:t>
            </a:r>
            <a:r>
              <a:rPr lang="ko-KR" altLang="en-US" dirty="0"/>
              <a:t>자세한 사항은 </a:t>
            </a:r>
            <a:r>
              <a:rPr lang="en-US" altLang="ko-KR" dirty="0"/>
              <a:t>24p~</a:t>
            </a:r>
          </a:p>
          <a:p>
            <a:pPr marL="0" indent="0">
              <a:buNone/>
            </a:pPr>
            <a:r>
              <a:rPr lang="en-US" altLang="ko-KR" dirty="0"/>
              <a:t>C: </a:t>
            </a:r>
            <a:r>
              <a:rPr lang="ko-KR" altLang="ko-KR" dirty="0"/>
              <a:t>작더라도 확실한 성과가 나올 수 있도록 할 것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A: </a:t>
            </a:r>
            <a:r>
              <a:rPr lang="ko-KR" altLang="en-US" dirty="0"/>
              <a:t>각 모듈의 설계를 통한 확실한 목표 설정</a:t>
            </a:r>
            <a:r>
              <a:rPr lang="en-US" altLang="ko-KR" dirty="0"/>
              <a:t>, </a:t>
            </a:r>
            <a:r>
              <a:rPr lang="ko-KR" altLang="en-US" dirty="0"/>
              <a:t>자세한 사항은 </a:t>
            </a:r>
            <a:r>
              <a:rPr lang="en-US" altLang="ko-KR" dirty="0"/>
              <a:t>55p</a:t>
            </a:r>
          </a:p>
          <a:p>
            <a:pPr marL="0" indent="0">
              <a:buNone/>
            </a:pPr>
            <a:r>
              <a:rPr lang="en-US" altLang="ko-KR" dirty="0"/>
              <a:t>C: </a:t>
            </a:r>
            <a:r>
              <a:rPr lang="ko-KR" altLang="ko-KR" dirty="0"/>
              <a:t>목표치에 대한 검증 방법 완성도가 </a:t>
            </a:r>
            <a:r>
              <a:rPr lang="ko-KR" altLang="ko-KR" dirty="0" err="1"/>
              <a:t>나와야함</a:t>
            </a:r>
            <a:r>
              <a:rPr lang="en-US" altLang="ko-KR" dirty="0"/>
              <a:t> </a:t>
            </a:r>
            <a:endParaRPr lang="ko-KR" altLang="en-US" dirty="0"/>
          </a:p>
          <a:p>
            <a:pPr marL="457200" lvl="1" indent="0">
              <a:buNone/>
            </a:pPr>
            <a:r>
              <a:rPr lang="en-US" altLang="ko-KR" dirty="0"/>
              <a:t>A: </a:t>
            </a:r>
            <a:r>
              <a:rPr lang="ko-KR" altLang="en-US" dirty="0"/>
              <a:t>시간을 들여 만든</a:t>
            </a:r>
            <a:r>
              <a:rPr lang="en-US" altLang="ko-KR" dirty="0"/>
              <a:t> </a:t>
            </a:r>
            <a:r>
              <a:rPr lang="ko-KR" altLang="en-US" dirty="0"/>
              <a:t>기준이 되는 이미지와 적정 시간을 들여 만들어진 이미지를 </a:t>
            </a:r>
            <a:r>
              <a:rPr lang="en-US" altLang="ko-KR" dirty="0"/>
              <a:t>IQA </a:t>
            </a:r>
            <a:r>
              <a:rPr lang="ko-KR" altLang="en-US" dirty="0"/>
              <a:t>기법 에러를 계산하여 완성도 측정</a:t>
            </a:r>
            <a:r>
              <a:rPr lang="en-US" altLang="ko-KR" dirty="0"/>
              <a:t>, </a:t>
            </a:r>
            <a:r>
              <a:rPr lang="ko-KR" altLang="en-US" dirty="0"/>
              <a:t>자세한 사항은 </a:t>
            </a:r>
            <a:r>
              <a:rPr lang="en-US" altLang="ko-KR" dirty="0"/>
              <a:t>48p,</a:t>
            </a:r>
            <a:r>
              <a:rPr lang="ko-KR" altLang="en-US" dirty="0"/>
              <a:t> </a:t>
            </a:r>
            <a:r>
              <a:rPr lang="en-US" altLang="ko-KR" dirty="0"/>
              <a:t>49p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88980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A5E35C-2A88-42B0-BEB2-230A2200D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ko-KR" altLang="en-US" dirty="0"/>
          </a:p>
        </p:txBody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CB822288-748A-4B9D-AA0A-1A920A5653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9537819"/>
              </p:ext>
            </p:extLst>
          </p:nvPr>
        </p:nvGraphicFramePr>
        <p:xfrm>
          <a:off x="838200" y="1493005"/>
          <a:ext cx="10588693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10547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3071279537"/>
                    </a:ext>
                  </a:extLst>
                </a:gridCol>
                <a:gridCol w="2957804">
                  <a:extLst>
                    <a:ext uri="{9D8B030D-6E8A-4147-A177-3AD203B41FA5}">
                      <a16:colId xmlns:a16="http://schemas.microsoft.com/office/drawing/2014/main" val="4018780670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326572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  <a:gridCol w="4167677">
                  <a:extLst>
                    <a:ext uri="{9D8B030D-6E8A-4147-A177-3AD203B41FA5}">
                      <a16:colId xmlns:a16="http://schemas.microsoft.com/office/drawing/2014/main" val="54010333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1757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(Mesh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메시 데이터를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넘길 수 있도록 변환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성공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meshChunkArray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데이터구조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739512"/>
                  </a:ext>
                </a:extLst>
              </a:tr>
              <a:tr h="269141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함수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43027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ms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에서의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메쉬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Marshal.CopyMemory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unsafe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IntPtr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C# Array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간의 데이터 복사를 수행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64305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5264727D-0F47-4CE4-9063-28B1E631A3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3742120"/>
              </p:ext>
            </p:extLst>
          </p:nvPr>
        </p:nvGraphicFramePr>
        <p:xfrm>
          <a:off x="838200" y="3419764"/>
          <a:ext cx="10588693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10547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3071279537"/>
                    </a:ext>
                  </a:extLst>
                </a:gridCol>
                <a:gridCol w="2957804">
                  <a:extLst>
                    <a:ext uri="{9D8B030D-6E8A-4147-A177-3AD203B41FA5}">
                      <a16:colId xmlns:a16="http://schemas.microsoft.com/office/drawing/2014/main" val="4018780670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326572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  <a:gridCol w="4167677">
                  <a:extLst>
                    <a:ext uri="{9D8B030D-6E8A-4147-A177-3AD203B41FA5}">
                      <a16:colId xmlns:a16="http://schemas.microsoft.com/office/drawing/2014/main" val="54010333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1757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MeshRenderer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mr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List&lt;Mesh&gt;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meshList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List&lt;Material&gt;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materialList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메시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렌더러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넘길 수 있도록 변환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성공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meshRendererChunkArray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mesRendererhArray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데이터구조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739512"/>
                  </a:ext>
                </a:extLst>
              </a:tr>
              <a:tr h="269141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함수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430278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ms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에서의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메쉬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Marshal.CopyMemory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131313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unsafe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IntPtr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C# Array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간의 데이터 복사를 수행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64305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meshList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List&lt;Mesh&gt;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MeshRenderer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 참조하는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메쉬의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리스트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메소드 안에서는 추가하기만 함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683362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materialList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List&lt;Material&gt;</a:t>
                      </a:r>
                      <a:endParaRPr lang="ko-KR" altLang="en-US" sz="11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MeshRenderer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 참조하는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메터리얼의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리스트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메소드 안에서는 추가하기만 함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910150"/>
                  </a:ext>
                </a:extLst>
              </a:tr>
            </a:tbl>
          </a:graphicData>
        </a:graphic>
      </p:graphicFrame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7CF1C3-3AE0-43B6-B532-72DA24E1A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1294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A5E35C-2A88-42B0-BEB2-230A2200D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ko-KR" altLang="en-US" dirty="0"/>
          </a:p>
        </p:txBody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CB822288-748A-4B9D-AA0A-1A920A5653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0265962"/>
              </p:ext>
            </p:extLst>
          </p:nvPr>
        </p:nvGraphicFramePr>
        <p:xfrm>
          <a:off x="838200" y="1493005"/>
          <a:ext cx="10588693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10547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3071279537"/>
                    </a:ext>
                  </a:extLst>
                </a:gridCol>
                <a:gridCol w="2957804">
                  <a:extLst>
                    <a:ext uri="{9D8B030D-6E8A-4147-A177-3AD203B41FA5}">
                      <a16:colId xmlns:a16="http://schemas.microsoft.com/office/drawing/2014/main" val="4018780670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326572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  <a:gridCol w="4167677">
                  <a:extLst>
                    <a:ext uri="{9D8B030D-6E8A-4147-A177-3AD203B41FA5}">
                      <a16:colId xmlns:a16="http://schemas.microsoft.com/office/drawing/2014/main" val="54010333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1757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(Texture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차원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텍스쳐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넘길 수 있도록 변환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성공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texture2DChunkArray[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데이터구조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739512"/>
                  </a:ext>
                </a:extLst>
              </a:tr>
              <a:tr h="269141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함수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43027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tex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Texture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에서의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텍스쳐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Marshal.CopyMemory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unsafe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IntPtr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C# Array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간의 데이터 복사를 수행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64305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5264727D-0F47-4CE4-9063-28B1E631A3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741842"/>
              </p:ext>
            </p:extLst>
          </p:nvPr>
        </p:nvGraphicFramePr>
        <p:xfrm>
          <a:off x="838200" y="3419764"/>
          <a:ext cx="10588693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10547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3071279537"/>
                    </a:ext>
                  </a:extLst>
                </a:gridCol>
                <a:gridCol w="2957804">
                  <a:extLst>
                    <a:ext uri="{9D8B030D-6E8A-4147-A177-3AD203B41FA5}">
                      <a16:colId xmlns:a16="http://schemas.microsoft.com/office/drawing/2014/main" val="4018780670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326572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  <a:gridCol w="4167677">
                  <a:extLst>
                    <a:ext uri="{9D8B030D-6E8A-4147-A177-3AD203B41FA5}">
                      <a16:colId xmlns:a16="http://schemas.microsoft.com/office/drawing/2014/main" val="54010333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1757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SkinnedMeshRenderer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smr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List&lt;Mesh&gt;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meshList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List&lt;Material&gt;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materialList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스킨드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메시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렌더러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넘길 수 있도록 변환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성공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skinnedMeshRendererChunkArray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skinnedMeshRendererArray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데이터구조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739512"/>
                  </a:ext>
                </a:extLst>
              </a:tr>
              <a:tr h="269141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함수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430278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smr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SkinnedMeshRenderer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에서의 스킨 메시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렌더러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객체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Marshal.CopyMemory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131313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unsafe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IntPtr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C# Array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간의 데이터 복사를 수행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64305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meshList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List&lt;Mesh&gt;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MeshRenderer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 참조하는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메쉬의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리스트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메소드 안에서는 추가하기만 함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683362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materialList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List&lt;Material&gt;</a:t>
                      </a:r>
                      <a:endParaRPr lang="ko-KR" altLang="en-US" sz="11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MeshRenderer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 참조하는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메터리얼의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리스트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메소드 안에서는 추가하기만 함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910150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AC9B25-3FE4-4D79-B63D-EB99D6902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5464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A5E35C-2A88-42B0-BEB2-230A2200D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ko-KR" altLang="en-US" dirty="0"/>
          </a:p>
        </p:txBody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CB822288-748A-4B9D-AA0A-1A920A5653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2779983"/>
              </p:ext>
            </p:extLst>
          </p:nvPr>
        </p:nvGraphicFramePr>
        <p:xfrm>
          <a:off x="838200" y="1493005"/>
          <a:ext cx="10588693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10547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3071279537"/>
                    </a:ext>
                  </a:extLst>
                </a:gridCol>
                <a:gridCol w="2957804">
                  <a:extLst>
                    <a:ext uri="{9D8B030D-6E8A-4147-A177-3AD203B41FA5}">
                      <a16:colId xmlns:a16="http://schemas.microsoft.com/office/drawing/2014/main" val="4018780670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326572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  <a:gridCol w="4167677">
                  <a:extLst>
                    <a:ext uri="{9D8B030D-6E8A-4147-A177-3AD203B41FA5}">
                      <a16:colId xmlns:a16="http://schemas.microsoft.com/office/drawing/2014/main" val="54010333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1757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(Light light)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광원 데이터를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넘길 수 있도록 변환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성공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lightChunkArray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lightArray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데이터구조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739512"/>
                  </a:ext>
                </a:extLst>
              </a:tr>
              <a:tr h="269141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함수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43027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light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Light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에서의 광원 데이터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Marshal.CopyMemory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unsafe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IntPtr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C# Array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간의 데이터 복사를 수행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64305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5264727D-0F47-4CE4-9063-28B1E631A3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9448965"/>
              </p:ext>
            </p:extLst>
          </p:nvPr>
        </p:nvGraphicFramePr>
        <p:xfrm>
          <a:off x="838200" y="3419764"/>
          <a:ext cx="10588693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10547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3071279537"/>
                    </a:ext>
                  </a:extLst>
                </a:gridCol>
                <a:gridCol w="2957804">
                  <a:extLst>
                    <a:ext uri="{9D8B030D-6E8A-4147-A177-3AD203B41FA5}">
                      <a16:colId xmlns:a16="http://schemas.microsoft.com/office/drawing/2014/main" val="4018780670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326572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  <a:gridCol w="4167677">
                  <a:extLst>
                    <a:ext uri="{9D8B030D-6E8A-4147-A177-3AD203B41FA5}">
                      <a16:colId xmlns:a16="http://schemas.microsoft.com/office/drawing/2014/main" val="54010333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1757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(Camera cam, List&lt;Material&gt;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skyboxList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카메라 데이터를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넘길 수 있도록 변환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성공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cameraChunkArray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cameraArray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데이터구조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739512"/>
                  </a:ext>
                </a:extLst>
              </a:tr>
              <a:tr h="269141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함수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430278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ms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Camera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에서의 카메라 객체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Marshal.CopyMemory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131313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unsafe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IntPtr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C# Array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간의 데이터 복사를 수행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64305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materialList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List&lt;Material&gt;</a:t>
                      </a:r>
                      <a:endParaRPr lang="ko-KR" altLang="en-US" sz="11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Camera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 참조하는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스카이박스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메터리얼의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리스트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메소드 안에서는 추가하기만 함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910150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AC9B25-3FE4-4D79-B63D-EB99D6902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6522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A5E35C-2A88-42B0-BEB2-230A2200D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ko-KR" altLang="en-US" dirty="0"/>
          </a:p>
        </p:txBody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CB822288-748A-4B9D-AA0A-1A920A5653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3403089"/>
              </p:ext>
            </p:extLst>
          </p:nvPr>
        </p:nvGraphicFramePr>
        <p:xfrm>
          <a:off x="838200" y="1493005"/>
          <a:ext cx="10588693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10547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3071279537"/>
                    </a:ext>
                  </a:extLst>
                </a:gridCol>
                <a:gridCol w="2957804">
                  <a:extLst>
                    <a:ext uri="{9D8B030D-6E8A-4147-A177-3AD203B41FA5}">
                      <a16:colId xmlns:a16="http://schemas.microsoft.com/office/drawing/2014/main" val="4018780670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326572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  <a:gridCol w="4167677">
                  <a:extLst>
                    <a:ext uri="{9D8B030D-6E8A-4147-A177-3AD203B41FA5}">
                      <a16:colId xmlns:a16="http://schemas.microsoft.com/office/drawing/2014/main" val="54010333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1757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(Material mat, List&lt;Texture&gt;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texList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메터리얼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넘길 수 있도록 변환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성공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materialChunkArray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materialArray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데이터구조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739512"/>
                  </a:ext>
                </a:extLst>
              </a:tr>
              <a:tr h="269141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함수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430278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Material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에서의 광원 데이터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Marshal.CopyMemory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131313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unsafe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IntPtr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C# Array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간의 데이터 복사를 수행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64305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texList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List&lt;Texture&gt; </a:t>
                      </a:r>
                      <a:endParaRPr lang="ko-KR" altLang="en-US" sz="11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Material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 참조하는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텍스쳐의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리스트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메소드 안에서는 추가하기만 함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837623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5264727D-0F47-4CE4-9063-28B1E631A3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9456423"/>
              </p:ext>
            </p:extLst>
          </p:nvPr>
        </p:nvGraphicFramePr>
        <p:xfrm>
          <a:off x="838200" y="3741797"/>
          <a:ext cx="10588693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10547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3071279537"/>
                    </a:ext>
                  </a:extLst>
                </a:gridCol>
                <a:gridCol w="2957804">
                  <a:extLst>
                    <a:ext uri="{9D8B030D-6E8A-4147-A177-3AD203B41FA5}">
                      <a16:colId xmlns:a16="http://schemas.microsoft.com/office/drawing/2014/main" val="4018780670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326572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  <a:gridCol w="4167677">
                  <a:extLst>
                    <a:ext uri="{9D8B030D-6E8A-4147-A177-3AD203B41FA5}">
                      <a16:colId xmlns:a16="http://schemas.microsoft.com/office/drawing/2014/main" val="54010333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1757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(Skybox sky, List&lt;texture&gt;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texList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스카이박스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넘길 수 있도록 변환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성공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skyboxChunkArray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sykboxArray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데이터구조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739512"/>
                  </a:ext>
                </a:extLst>
              </a:tr>
              <a:tr h="269141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함수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430278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Skybox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에서의 카메라 객체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Marshal.CopyMemory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131313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unsafe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IntPtr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C# Array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간의 데이터 복사를 수행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64305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texList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List&lt;Texture&gt; </a:t>
                      </a:r>
                      <a:endParaRPr lang="ko-KR" altLang="en-US" sz="11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Skybox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참조하는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텍스쳐의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리스트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메소드 안에서는 추가하기만 함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910150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AC9B25-3FE4-4D79-B63D-EB99D6902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4726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45A78784-36F7-416F-8356-2E2264BCDE76}" type="slidenum">
              <a:rPr lang="ko-KR" altLang="en-US" smtClean="0"/>
              <a:t>34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5596421"/>
              </p:ext>
            </p:extLst>
          </p:nvPr>
        </p:nvGraphicFramePr>
        <p:xfrm>
          <a:off x="673360" y="1784217"/>
          <a:ext cx="5403979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StartSingleFrameGeneration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StartSingleFrameGeneration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FrameRequestOption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opt,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UnityRuntimeData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하나의 프레임 생성을 위한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DLL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안의 함수 호출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taskController.StartSingleFrameGeneration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(opt,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B954BE29-A2D2-4081-BAEB-B62BCA90CB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0724823"/>
              </p:ext>
            </p:extLst>
          </p:nvPr>
        </p:nvGraphicFramePr>
        <p:xfrm>
          <a:off x="6170647" y="1784218"/>
          <a:ext cx="5497288" cy="1497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StartSingleFrameGeneration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FrameRequestOption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프레임 생성시 옵션 값의 모음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UnityRuntimeData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Unity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런타임 렌더링 정보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</a:tbl>
          </a:graphicData>
        </a:graphic>
      </p:graphicFrame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1E8AEE64-1054-4821-B913-75397AE58B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3907170"/>
              </p:ext>
            </p:extLst>
          </p:nvPr>
        </p:nvGraphicFramePr>
        <p:xfrm>
          <a:off x="673360" y="3969841"/>
          <a:ext cx="5403979" cy="199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StopSingleFrameGeneration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StopSingleFrameGeneration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찾아서 멈추었으면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아니면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넘겨받은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 ID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진행되던 이미지 생성을 중단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inputBuilder.ConvertRenderingData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currentTaskID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 </a:t>
                      </a:r>
                    </a:p>
                    <a:p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Debug.LogFormat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(“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이미지 생성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({0})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 중지되었습니다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.”,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currentTaskID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14BA342E-2C24-4C62-973F-D80FFEC41D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9287226"/>
              </p:ext>
            </p:extLst>
          </p:nvPr>
        </p:nvGraphicFramePr>
        <p:xfrm>
          <a:off x="6170647" y="3969842"/>
          <a:ext cx="549728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StopSingleFrameGeneration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멈출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Task ID, Single Frame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에서 할당된 것만 해당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5176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45A78784-36F7-416F-8356-2E2264BCDE76}" type="slidenum">
              <a:rPr lang="ko-KR" altLang="en-US" smtClean="0"/>
              <a:t>35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8960191"/>
              </p:ext>
            </p:extLst>
          </p:nvPr>
        </p:nvGraphicFramePr>
        <p:xfrm>
          <a:off x="673360" y="1784217"/>
          <a:ext cx="5403979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StartMultiFrameRecord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StartMultiFrameRecord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MultiFrameRequestOption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opt,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UnityRuntimeData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프레임 생성을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위한 데이터 저장 준비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StartMultiFrameRecord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mopt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B954BE29-A2D2-4081-BAEB-B62BCA90CB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8745926"/>
              </p:ext>
            </p:extLst>
          </p:nvPr>
        </p:nvGraphicFramePr>
        <p:xfrm>
          <a:off x="6170647" y="1784218"/>
          <a:ext cx="5497288" cy="1497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StartMultiFrameRecord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mopt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MultiFrameRequestOption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여러 개의 프레임 생성시 옵션 값의 모음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UnityRuntimeData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Unity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런타임 렌더링 정보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</a:tbl>
          </a:graphicData>
        </a:graphic>
      </p:graphicFrame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1E8AEE64-1054-4821-B913-75397AE58B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0393988"/>
              </p:ext>
            </p:extLst>
          </p:nvPr>
        </p:nvGraphicFramePr>
        <p:xfrm>
          <a:off x="673360" y="3969841"/>
          <a:ext cx="5403979" cy="172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StopMultiFrameRecord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StopMultiFrameRecord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찾아서 멈추었으면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아니면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넘겨받은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 ID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진행되던 이미지 생성을 중단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taskController.StopMultiFrameRecord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selectedTaskID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14BA342E-2C24-4C62-973F-D80FFEC41D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8515508"/>
              </p:ext>
            </p:extLst>
          </p:nvPr>
        </p:nvGraphicFramePr>
        <p:xfrm>
          <a:off x="6170647" y="3969842"/>
          <a:ext cx="549728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StopMultiFrameRecord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멈출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Task ID, Single Frame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에서 할당된 것만 해당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12996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45A78784-36F7-416F-8356-2E2264BCDE76}" type="slidenum">
              <a:rPr lang="ko-KR" altLang="en-US" smtClean="0"/>
              <a:t>36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9778274"/>
              </p:ext>
            </p:extLst>
          </p:nvPr>
        </p:nvGraphicFramePr>
        <p:xfrm>
          <a:off x="673360" y="1784217"/>
          <a:ext cx="5403979" cy="149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RecordOneFrame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RecordOneFrame</a:t>
                      </a:r>
                      <a:r>
                        <a:rPr lang="en-US" altLang="ko-K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프레임 생성을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위한 현재 상태의 바뀔 수 있는 렌더링 정보를 저장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taskController.RecordOneFrame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1E8AEE64-1054-4821-B913-75397AE58B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1291740"/>
              </p:ext>
            </p:extLst>
          </p:nvPr>
        </p:nvGraphicFramePr>
        <p:xfrm>
          <a:off x="673360" y="3969841"/>
          <a:ext cx="5403979" cy="199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StopMultiFrameGeneration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StopMultiFrameGeneration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찾아서 멈추었으면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아니면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프레임 생성 취소를 위한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DLL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안의 함수 호출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StopMultiFrameGeneration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selectedTaskID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Debug.LogFormat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(“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이미지 생성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({0})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 중지되었습니다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.”,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selectedTaskID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14BA342E-2C24-4C62-973F-D80FFEC41D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0164499"/>
              </p:ext>
            </p:extLst>
          </p:nvPr>
        </p:nvGraphicFramePr>
        <p:xfrm>
          <a:off x="6170647" y="3969842"/>
          <a:ext cx="549728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StopMultiFrameGeneration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멈출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Task ID, Single Frame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에서 할당된 것만 해당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</a:tbl>
          </a:graphicData>
        </a:graphic>
      </p:graphicFrame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D2F47A9D-B83B-43BF-BD55-48510E3690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5730070"/>
              </p:ext>
            </p:extLst>
          </p:nvPr>
        </p:nvGraphicFramePr>
        <p:xfrm>
          <a:off x="6170647" y="1784217"/>
          <a:ext cx="5403979" cy="172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StartMultiFrameGeneration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StartMultiFrameGeneration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프레임 생성을 위한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DLL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안의 함수 호출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StartMultiFrameGeneration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35047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경로 추적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391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경로 추적 </a:t>
            </a:r>
            <a:r>
              <a:rPr lang="en-US" altLang="ko-KR" dirty="0"/>
              <a:t>: Path</a:t>
            </a:r>
            <a:r>
              <a:rPr lang="ko-KR" altLang="en-US" dirty="0"/>
              <a:t> </a:t>
            </a:r>
            <a:r>
              <a:rPr lang="en-US" altLang="ko-KR" dirty="0"/>
              <a:t>Tracing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광선의 길을 추적하여 색을 계산하는 기법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핵심적인 알고리즘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Uniform random sampling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레퍼런스 이미지 생성용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샘플링 횟수 대비 노이즈 多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노이즈를 줄이기 위해선 엄청 많은 샘플링 수가 필요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AF4C3B1-F828-4CE5-9F8F-216913168D1F}"/>
              </a:ext>
            </a:extLst>
          </p:cNvPr>
          <p:cNvSpPr/>
          <p:nvPr/>
        </p:nvSpPr>
        <p:spPr>
          <a:xfrm>
            <a:off x="9157998" y="1354572"/>
            <a:ext cx="1085459" cy="4258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카메라 기준</a:t>
            </a:r>
            <a:endParaRPr lang="en-US" altLang="ko-KR" sz="1050" dirty="0"/>
          </a:p>
          <a:p>
            <a:pPr algn="ctr"/>
            <a:r>
              <a:rPr lang="ko-KR" altLang="en-US" sz="1050" dirty="0"/>
              <a:t>광선 생성</a:t>
            </a:r>
          </a:p>
        </p:txBody>
      </p:sp>
      <p:sp>
        <p:nvSpPr>
          <p:cNvPr id="8" name="순서도: 판단 7">
            <a:extLst>
              <a:ext uri="{FF2B5EF4-FFF2-40B4-BE49-F238E27FC236}">
                <a16:creationId xmlns:a16="http://schemas.microsoft.com/office/drawing/2014/main" id="{822614E3-CB9B-4145-9DA8-5B8672DEE812}"/>
              </a:ext>
            </a:extLst>
          </p:cNvPr>
          <p:cNvSpPr/>
          <p:nvPr/>
        </p:nvSpPr>
        <p:spPr>
          <a:xfrm>
            <a:off x="8935617" y="2073291"/>
            <a:ext cx="1530219" cy="606844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씬 기하에 교차했나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160ABF7-DFD7-4A75-A0CB-0A5DB2B371D0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9700727" y="1780382"/>
            <a:ext cx="1" cy="292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7C2017-6174-4F4C-8828-E6E0321ACBEB}"/>
              </a:ext>
            </a:extLst>
          </p:cNvPr>
          <p:cNvSpPr/>
          <p:nvPr/>
        </p:nvSpPr>
        <p:spPr>
          <a:xfrm>
            <a:off x="9157998" y="3770613"/>
            <a:ext cx="1085459" cy="4258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BSDF </a:t>
            </a:r>
            <a:r>
              <a:rPr lang="ko-KR" altLang="en-US" sz="1050" dirty="0"/>
              <a:t>계산 후</a:t>
            </a:r>
            <a:endParaRPr lang="en-US" altLang="ko-KR" sz="1050" dirty="0"/>
          </a:p>
          <a:p>
            <a:pPr algn="ctr"/>
            <a:r>
              <a:rPr lang="ko-KR" altLang="en-US" sz="1050" dirty="0"/>
              <a:t>감쇠 누적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A462A67-E360-4BD0-8615-BF496B81F45E}"/>
              </a:ext>
            </a:extLst>
          </p:cNvPr>
          <p:cNvCxnSpPr>
            <a:cxnSpLocks/>
            <a:stCxn id="8" idx="2"/>
            <a:endCxn id="25" idx="0"/>
          </p:cNvCxnSpPr>
          <p:nvPr/>
        </p:nvCxnSpPr>
        <p:spPr>
          <a:xfrm flipH="1">
            <a:off x="9700726" y="2680135"/>
            <a:ext cx="1" cy="241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B42448-241D-43A3-A03D-8062BF765A0D}"/>
              </a:ext>
            </a:extLst>
          </p:cNvPr>
          <p:cNvSpPr/>
          <p:nvPr/>
        </p:nvSpPr>
        <p:spPr>
          <a:xfrm>
            <a:off x="8948061" y="4503550"/>
            <a:ext cx="1506887" cy="57381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교차점</a:t>
            </a:r>
            <a:r>
              <a:rPr lang="en-US" altLang="ko-KR" sz="1050" dirty="0"/>
              <a:t>, </a:t>
            </a:r>
            <a:r>
              <a:rPr lang="ko-KR" altLang="en-US" sz="1050" dirty="0"/>
              <a:t>오브젝트 기준</a:t>
            </a:r>
            <a:endParaRPr lang="en-US" altLang="ko-KR" sz="1050" dirty="0"/>
          </a:p>
          <a:p>
            <a:pPr algn="ctr"/>
            <a:r>
              <a:rPr lang="ko-KR" altLang="en-US" sz="1050" dirty="0"/>
              <a:t>랜덤 광선 방향 설정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5F2A242-6147-41EC-9EC4-D83E5E98B07B}"/>
              </a:ext>
            </a:extLst>
          </p:cNvPr>
          <p:cNvCxnSpPr>
            <a:cxnSpLocks/>
            <a:stCxn id="13" idx="2"/>
            <a:endCxn id="19" idx="0"/>
          </p:cNvCxnSpPr>
          <p:nvPr/>
        </p:nvCxnSpPr>
        <p:spPr>
          <a:xfrm>
            <a:off x="9700728" y="4196423"/>
            <a:ext cx="777" cy="307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순서도: 판단 24">
            <a:extLst>
              <a:ext uri="{FF2B5EF4-FFF2-40B4-BE49-F238E27FC236}">
                <a16:creationId xmlns:a16="http://schemas.microsoft.com/office/drawing/2014/main" id="{92C8973C-47D7-4036-85D6-55C8B6FF660E}"/>
              </a:ext>
            </a:extLst>
          </p:cNvPr>
          <p:cNvSpPr/>
          <p:nvPr/>
        </p:nvSpPr>
        <p:spPr>
          <a:xfrm>
            <a:off x="8935616" y="2921952"/>
            <a:ext cx="1530219" cy="606844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광원인가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859425-FE72-4BD2-840C-E03AE736BE04}"/>
              </a:ext>
            </a:extLst>
          </p:cNvPr>
          <p:cNvSpPr txBox="1"/>
          <p:nvPr/>
        </p:nvSpPr>
        <p:spPr>
          <a:xfrm>
            <a:off x="9700725" y="2670238"/>
            <a:ext cx="436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예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46A368B-594B-4959-AB59-D798427E2525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9700726" y="3528796"/>
            <a:ext cx="2" cy="241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FCC91D0-3E38-4C2E-8902-7B13981AFF8D}"/>
              </a:ext>
            </a:extLst>
          </p:cNvPr>
          <p:cNvSpPr txBox="1"/>
          <p:nvPr/>
        </p:nvSpPr>
        <p:spPr>
          <a:xfrm>
            <a:off x="9700724" y="3499672"/>
            <a:ext cx="9641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아니오</a:t>
            </a:r>
            <a:endParaRPr lang="ko-KR" altLang="en-US" sz="105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00230C0-763F-4D40-9B99-053003E68308}"/>
              </a:ext>
            </a:extLst>
          </p:cNvPr>
          <p:cNvSpPr/>
          <p:nvPr/>
        </p:nvSpPr>
        <p:spPr>
          <a:xfrm>
            <a:off x="7153464" y="3015023"/>
            <a:ext cx="1085459" cy="4258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광원의 색</a:t>
            </a:r>
            <a:r>
              <a:rPr lang="en-US" altLang="ko-KR" sz="1050" dirty="0"/>
              <a:t> +</a:t>
            </a:r>
            <a:r>
              <a:rPr lang="ko-KR" altLang="en-US" sz="1050" dirty="0"/>
              <a:t> 감쇠 </a:t>
            </a:r>
            <a:r>
              <a:rPr lang="ko-KR" altLang="en-US" sz="1050" dirty="0" err="1"/>
              <a:t>색계산</a:t>
            </a:r>
            <a:endParaRPr lang="ko-KR" altLang="en-US" sz="1050" dirty="0"/>
          </a:p>
        </p:txBody>
      </p:sp>
      <p:sp>
        <p:nvSpPr>
          <p:cNvPr id="40" name="순서도: 대체 처리 39">
            <a:extLst>
              <a:ext uri="{FF2B5EF4-FFF2-40B4-BE49-F238E27FC236}">
                <a16:creationId xmlns:a16="http://schemas.microsoft.com/office/drawing/2014/main" id="{15B575F0-C3A0-4A1B-9077-BF3C3B35F7A8}"/>
              </a:ext>
            </a:extLst>
          </p:cNvPr>
          <p:cNvSpPr/>
          <p:nvPr/>
        </p:nvSpPr>
        <p:spPr>
          <a:xfrm>
            <a:off x="9084902" y="831784"/>
            <a:ext cx="1231643" cy="258121"/>
          </a:xfrm>
          <a:prstGeom prst="flowChartAlternateProcess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경로 추적 시작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B804508-72B2-4B9D-A5CD-C7230928205A}"/>
              </a:ext>
            </a:extLst>
          </p:cNvPr>
          <p:cNvCxnSpPr>
            <a:cxnSpLocks/>
            <a:stCxn id="40" idx="2"/>
            <a:endCxn id="6" idx="0"/>
          </p:cNvCxnSpPr>
          <p:nvPr/>
        </p:nvCxnSpPr>
        <p:spPr>
          <a:xfrm>
            <a:off x="9700724" y="1089905"/>
            <a:ext cx="4" cy="264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순서도: 대체 처리 44">
            <a:extLst>
              <a:ext uri="{FF2B5EF4-FFF2-40B4-BE49-F238E27FC236}">
                <a16:creationId xmlns:a16="http://schemas.microsoft.com/office/drawing/2014/main" id="{3339727E-018E-4060-8BA6-8CF55C8BC4D6}"/>
              </a:ext>
            </a:extLst>
          </p:cNvPr>
          <p:cNvSpPr/>
          <p:nvPr/>
        </p:nvSpPr>
        <p:spPr>
          <a:xfrm>
            <a:off x="7080371" y="4691501"/>
            <a:ext cx="1231643" cy="258121"/>
          </a:xfrm>
          <a:prstGeom prst="flowChartAlternateProcess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경로 추적 끝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066E6DF-F172-4A4A-9798-B0EB0E904500}"/>
              </a:ext>
            </a:extLst>
          </p:cNvPr>
          <p:cNvSpPr/>
          <p:nvPr/>
        </p:nvSpPr>
        <p:spPr>
          <a:xfrm>
            <a:off x="7155019" y="2088496"/>
            <a:ext cx="1085459" cy="6068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/>
              <a:t>스카이박스</a:t>
            </a:r>
            <a:r>
              <a:rPr lang="ko-KR" altLang="en-US" sz="1050" dirty="0"/>
              <a:t> </a:t>
            </a:r>
            <a:r>
              <a:rPr lang="en-US" altLang="ko-KR" sz="1050" dirty="0"/>
              <a:t>+ </a:t>
            </a:r>
            <a:r>
              <a:rPr lang="ko-KR" altLang="en-US" sz="1050" dirty="0"/>
              <a:t>감쇠 </a:t>
            </a:r>
            <a:r>
              <a:rPr lang="ko-KR" altLang="en-US" sz="1050" dirty="0" err="1"/>
              <a:t>색계산</a:t>
            </a:r>
            <a:endParaRPr lang="en-US" altLang="ko-KR" sz="1050" dirty="0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C26B59D-FA51-4D81-A014-38011F1E9BAC}"/>
              </a:ext>
            </a:extLst>
          </p:cNvPr>
          <p:cNvCxnSpPr>
            <a:cxnSpLocks/>
            <a:stCxn id="8" idx="1"/>
            <a:endCxn id="46" idx="3"/>
          </p:cNvCxnSpPr>
          <p:nvPr/>
        </p:nvCxnSpPr>
        <p:spPr>
          <a:xfrm flipH="1">
            <a:off x="8240478" y="2376713"/>
            <a:ext cx="695139" cy="15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E311F4D-BFEE-4A45-84B8-25F07414DF8E}"/>
              </a:ext>
            </a:extLst>
          </p:cNvPr>
          <p:cNvSpPr txBox="1"/>
          <p:nvPr/>
        </p:nvSpPr>
        <p:spPr>
          <a:xfrm>
            <a:off x="8374223" y="2140136"/>
            <a:ext cx="9641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아니오</a:t>
            </a:r>
            <a:endParaRPr lang="ko-KR" altLang="en-US" sz="1050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FF3BC35-4910-4B1D-A0C6-F383DF6FFBA1}"/>
              </a:ext>
            </a:extLst>
          </p:cNvPr>
          <p:cNvCxnSpPr>
            <a:cxnSpLocks/>
            <a:stCxn id="25" idx="1"/>
            <a:endCxn id="39" idx="3"/>
          </p:cNvCxnSpPr>
          <p:nvPr/>
        </p:nvCxnSpPr>
        <p:spPr>
          <a:xfrm flipH="1">
            <a:off x="8238923" y="3225374"/>
            <a:ext cx="696693" cy="2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90B57C8-29C6-4BD5-96FD-088C81E17B22}"/>
              </a:ext>
            </a:extLst>
          </p:cNvPr>
          <p:cNvSpPr txBox="1"/>
          <p:nvPr/>
        </p:nvSpPr>
        <p:spPr>
          <a:xfrm>
            <a:off x="8436428" y="2963764"/>
            <a:ext cx="436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예</a:t>
            </a: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A3F2EDE-F235-4FE1-8B01-529591825990}"/>
              </a:ext>
            </a:extLst>
          </p:cNvPr>
          <p:cNvCxnSpPr>
            <a:cxnSpLocks/>
            <a:stCxn id="39" idx="2"/>
            <a:endCxn id="45" idx="0"/>
          </p:cNvCxnSpPr>
          <p:nvPr/>
        </p:nvCxnSpPr>
        <p:spPr>
          <a:xfrm flipH="1">
            <a:off x="7696193" y="3440833"/>
            <a:ext cx="1" cy="1250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순서도: 판단 59">
            <a:extLst>
              <a:ext uri="{FF2B5EF4-FFF2-40B4-BE49-F238E27FC236}">
                <a16:creationId xmlns:a16="http://schemas.microsoft.com/office/drawing/2014/main" id="{9F1B772E-B901-451D-BB2F-036B5C963BF2}"/>
              </a:ext>
            </a:extLst>
          </p:cNvPr>
          <p:cNvSpPr/>
          <p:nvPr/>
        </p:nvSpPr>
        <p:spPr>
          <a:xfrm>
            <a:off x="8747444" y="5400036"/>
            <a:ext cx="1906558" cy="606844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계산 한계를 넘었는가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26A5ED6-C750-4EFD-8EBF-096E4BC96EED}"/>
              </a:ext>
            </a:extLst>
          </p:cNvPr>
          <p:cNvCxnSpPr>
            <a:cxnSpLocks/>
            <a:stCxn id="19" idx="2"/>
            <a:endCxn id="60" idx="0"/>
          </p:cNvCxnSpPr>
          <p:nvPr/>
        </p:nvCxnSpPr>
        <p:spPr>
          <a:xfrm flipH="1">
            <a:off x="9700723" y="5077362"/>
            <a:ext cx="782" cy="322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F0C753EE-0E42-4576-A98C-970CD88793B9}"/>
              </a:ext>
            </a:extLst>
          </p:cNvPr>
          <p:cNvCxnSpPr>
            <a:cxnSpLocks/>
            <a:stCxn id="60" idx="3"/>
            <a:endCxn id="8" idx="3"/>
          </p:cNvCxnSpPr>
          <p:nvPr/>
        </p:nvCxnSpPr>
        <p:spPr>
          <a:xfrm flipH="1" flipV="1">
            <a:off x="10465836" y="2376713"/>
            <a:ext cx="188166" cy="3326745"/>
          </a:xfrm>
          <a:prstGeom prst="bentConnector3">
            <a:avLst>
              <a:gd name="adj1" fmla="val -2652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7560F23-347D-4BB6-929B-3C2D9E979A42}"/>
              </a:ext>
            </a:extLst>
          </p:cNvPr>
          <p:cNvSpPr txBox="1"/>
          <p:nvPr/>
        </p:nvSpPr>
        <p:spPr>
          <a:xfrm>
            <a:off x="10601122" y="5449542"/>
            <a:ext cx="9641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아니오</a:t>
            </a:r>
            <a:endParaRPr lang="ko-KR" altLang="en-US" sz="105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EFF060-F44D-4B64-9FAF-7DD46596C911}"/>
              </a:ext>
            </a:extLst>
          </p:cNvPr>
          <p:cNvSpPr txBox="1"/>
          <p:nvPr/>
        </p:nvSpPr>
        <p:spPr>
          <a:xfrm>
            <a:off x="8374223" y="5457599"/>
            <a:ext cx="436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예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2A4E817-2AA9-459B-977E-D715CC31789A}"/>
              </a:ext>
            </a:extLst>
          </p:cNvPr>
          <p:cNvSpPr/>
          <p:nvPr/>
        </p:nvSpPr>
        <p:spPr>
          <a:xfrm>
            <a:off x="7158908" y="5491944"/>
            <a:ext cx="1085459" cy="4258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/>
              <a:t>직접광</a:t>
            </a:r>
            <a:r>
              <a:rPr lang="ko-KR" altLang="en-US" sz="1050" dirty="0"/>
              <a:t> 색</a:t>
            </a:r>
            <a:r>
              <a:rPr lang="en-US" altLang="ko-KR" sz="1050" dirty="0"/>
              <a:t> +</a:t>
            </a:r>
            <a:r>
              <a:rPr lang="ko-KR" altLang="en-US" sz="1050" dirty="0"/>
              <a:t> 감쇠 </a:t>
            </a:r>
            <a:r>
              <a:rPr lang="ko-KR" altLang="en-US" sz="1050" dirty="0" err="1"/>
              <a:t>색계산</a:t>
            </a:r>
            <a:endParaRPr lang="ko-KR" altLang="en-US" sz="1050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516C481-A5A6-4BD1-9B88-4F2BBABFBC21}"/>
              </a:ext>
            </a:extLst>
          </p:cNvPr>
          <p:cNvCxnSpPr>
            <a:cxnSpLocks/>
            <a:stCxn id="60" idx="1"/>
            <a:endCxn id="72" idx="3"/>
          </p:cNvCxnSpPr>
          <p:nvPr/>
        </p:nvCxnSpPr>
        <p:spPr>
          <a:xfrm flipH="1">
            <a:off x="8244367" y="5703458"/>
            <a:ext cx="503077" cy="1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E27BC89-4D57-4F48-BE66-F59858327BA1}"/>
              </a:ext>
            </a:extLst>
          </p:cNvPr>
          <p:cNvCxnSpPr>
            <a:cxnSpLocks/>
            <a:stCxn id="72" idx="0"/>
            <a:endCxn id="45" idx="2"/>
          </p:cNvCxnSpPr>
          <p:nvPr/>
        </p:nvCxnSpPr>
        <p:spPr>
          <a:xfrm flipH="1" flipV="1">
            <a:off x="7696193" y="4949622"/>
            <a:ext cx="5445" cy="542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A0605B4F-D175-4247-9945-092654F9B6BF}"/>
              </a:ext>
            </a:extLst>
          </p:cNvPr>
          <p:cNvCxnSpPr>
            <a:cxnSpLocks/>
            <a:stCxn id="46" idx="1"/>
            <a:endCxn id="72" idx="1"/>
          </p:cNvCxnSpPr>
          <p:nvPr/>
        </p:nvCxnSpPr>
        <p:spPr>
          <a:xfrm rot="10800000" flipH="1" flipV="1">
            <a:off x="7155018" y="2391917"/>
            <a:ext cx="3889" cy="3312931"/>
          </a:xfrm>
          <a:prstGeom prst="bentConnector3">
            <a:avLst>
              <a:gd name="adj1" fmla="val -58781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4502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경로 추적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45A78784-36F7-416F-8356-2E2264BCDE76}" type="slidenum">
              <a:rPr lang="ko-KR" altLang="en-US" smtClean="0"/>
              <a:t>38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4880764"/>
              </p:ext>
            </p:extLst>
          </p:nvPr>
        </p:nvGraphicFramePr>
        <p:xfrm>
          <a:off x="673360" y="1784217"/>
          <a:ext cx="5403979" cy="149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Render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Render(const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IAggregate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scene)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정보를 가지고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Path-Tracing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수행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IIntergrator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path.Render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B954BE29-A2D2-4081-BAEB-B62BCA90CB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391988"/>
              </p:ext>
            </p:extLst>
          </p:nvPr>
        </p:nvGraphicFramePr>
        <p:xfrm>
          <a:off x="6170647" y="1784218"/>
          <a:ext cx="5497288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Render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scene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IAggregate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모든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부딫칠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수 있는 물체들을 검사할 수 있는 추상 클래스의 인스턴스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오브젝트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광원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..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etc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</a:tbl>
          </a:graphicData>
        </a:graphic>
      </p:graphicFrame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1E8AEE64-1054-4821-B913-75397AE58B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6853405"/>
              </p:ext>
            </p:extLst>
          </p:nvPr>
        </p:nvGraphicFramePr>
        <p:xfrm>
          <a:off x="673360" y="3969841"/>
          <a:ext cx="5403979" cy="149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GenerateRay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__global__ void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GenerateRay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PathSegment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semgents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카메라를 기준으로 광선 방향과 위치 설정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GPU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커널 실행 함수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GenerateRay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&lt;&lt;&lt;</a:t>
                      </a:r>
                      <a:r>
                        <a:rPr lang="en-US" altLang="ko-KR" sz="11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optimalGridDim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1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optimalBlockDim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&gt;&gt;&gt;(</a:t>
                      </a:r>
                      <a:r>
                        <a:rPr lang="en-US" altLang="ko-KR" sz="11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mSegments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14BA342E-2C24-4C62-973F-D80FFEC41D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100650"/>
              </p:ext>
            </p:extLst>
          </p:nvPr>
        </p:nvGraphicFramePr>
        <p:xfrm>
          <a:off x="6170647" y="3969842"/>
          <a:ext cx="5497288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GenerateRay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semgents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PathSegment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경로 추적을 위한 적은 메모리 공간으로 각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PathSegment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는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픽셀하나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당 계산을 위해 사용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현 메소드에서는 광선을 정하기 위한 용도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4391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경로 추적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45A78784-36F7-416F-8356-2E2264BCDE76}" type="slidenum">
              <a:rPr lang="ko-KR" altLang="en-US" smtClean="0"/>
              <a:t>39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1870627"/>
              </p:ext>
            </p:extLst>
          </p:nvPr>
        </p:nvGraphicFramePr>
        <p:xfrm>
          <a:off x="673360" y="1784217"/>
          <a:ext cx="5403979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ScatteringAndAccumAttenuation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__global__ void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ScatteringAndAccumAttenuation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PathSegment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semgents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Intersection*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isects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	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광선이 표면에 </a:t>
                      </a:r>
                      <a:r>
                        <a:rPr lang="ko-KR" altLang="en-US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부딫친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정보를 통해 광선 방향과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감쇠 계수 설정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GPU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커널 실행 함수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ScatteringAndAccumAttenuation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&lt;&lt;&lt;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optimalGridDim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optimalBlockDim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&gt;&gt;&gt;(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mSegments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mIsects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B954BE29-A2D2-4081-BAEB-B62BCA90CB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8194620"/>
              </p:ext>
            </p:extLst>
          </p:nvPr>
        </p:nvGraphicFramePr>
        <p:xfrm>
          <a:off x="6170647" y="1784218"/>
          <a:ext cx="5497288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ScatteringAndAccumAttenuation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semgents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PathSegment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경로 추적을 위한 적은 메모리 공간으로 각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PathSegment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는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픽셀하나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당 계산을 위해 사용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isects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Intersection* 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광선이 표면에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부딫친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부분에 대한 정보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이를 통해 픽셀의 색이 결정됨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784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0704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C05BE2-0428-4A66-80DC-90B7C63D5BE6}"/>
              </a:ext>
            </a:extLst>
          </p:cNvPr>
          <p:cNvSpPr txBox="1"/>
          <p:nvPr/>
        </p:nvSpPr>
        <p:spPr>
          <a:xfrm>
            <a:off x="2438400" y="2767280"/>
            <a:ext cx="731520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 err="1">
                <a:hlinkClick r:id="rId3"/>
              </a:rPr>
              <a:t>언리얼</a:t>
            </a:r>
            <a:r>
              <a:rPr lang="ko-KR" altLang="en-US" sz="4000" dirty="0">
                <a:hlinkClick r:id="rId3"/>
              </a:rPr>
              <a:t> 엔진 </a:t>
            </a:r>
            <a:r>
              <a:rPr lang="en-US" altLang="ko-KR" sz="4000" dirty="0">
                <a:hlinkClick r:id="rId3"/>
              </a:rPr>
              <a:t>4: </a:t>
            </a:r>
            <a:r>
              <a:rPr lang="ko-KR" altLang="en-US" sz="4000" dirty="0">
                <a:hlinkClick r:id="rId3"/>
              </a:rPr>
              <a:t>광선 추적 </a:t>
            </a:r>
            <a:r>
              <a:rPr lang="en-US" altLang="ko-KR" sz="4000" dirty="0">
                <a:hlinkClick r:id="rId3"/>
              </a:rPr>
              <a:t>Reflection </a:t>
            </a:r>
            <a:r>
              <a:rPr lang="ko-KR" altLang="en-US" sz="4000" dirty="0">
                <a:hlinkClick r:id="rId3"/>
              </a:rPr>
              <a:t>데모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4971942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경로 추적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MLT </a:t>
            </a:r>
            <a:r>
              <a:rPr lang="ko-KR" altLang="en-US" dirty="0"/>
              <a:t>계산 모듈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Path-Tracing</a:t>
            </a:r>
            <a:r>
              <a:rPr lang="ko-KR" altLang="en-US" dirty="0"/>
              <a:t>은 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/>
              <a:t>Path</a:t>
            </a:r>
            <a:r>
              <a:rPr lang="ko-KR" altLang="en-US" dirty="0"/>
              <a:t> </a:t>
            </a:r>
            <a:r>
              <a:rPr lang="en-US" altLang="ko-KR" dirty="0"/>
              <a:t>Tracing </a:t>
            </a:r>
            <a:r>
              <a:rPr lang="ko-KR" altLang="en-US" dirty="0"/>
              <a:t>계산 모듈 </a:t>
            </a:r>
            <a:r>
              <a:rPr lang="en-US" altLang="ko-KR" dirty="0"/>
              <a:t>vs MLT </a:t>
            </a:r>
            <a:r>
              <a:rPr lang="ko-KR" altLang="en-US" dirty="0"/>
              <a:t>계산 모듈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274A3F-DEB6-49B9-ADD1-1288091AEB8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28415" y="4001294"/>
            <a:ext cx="453517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61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경로 추적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391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앙 </a:t>
            </a:r>
            <a:r>
              <a:rPr lang="en-US" altLang="ko-KR" dirty="0"/>
              <a:t>MLT</a:t>
            </a:r>
            <a:r>
              <a:rPr lang="ko-KR" altLang="en-US" dirty="0"/>
              <a:t> </a:t>
            </a:r>
            <a:r>
              <a:rPr lang="ko-KR" altLang="en-US" dirty="0" err="1"/>
              <a:t>함수띠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932759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BVH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3075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dirty="0"/>
              <a:t>BVH: Bounding Volume Hierarchy</a:t>
            </a:r>
          </a:p>
          <a:p>
            <a:pPr lvl="1">
              <a:lnSpc>
                <a:spcPct val="110000"/>
              </a:lnSpc>
            </a:pPr>
            <a:r>
              <a:rPr lang="ko-KR" altLang="en-US" sz="2000" dirty="0"/>
              <a:t>이진 탐색 트리의 형태</a:t>
            </a:r>
            <a:endParaRPr lang="en-US" altLang="ko-KR" sz="2000" dirty="0"/>
          </a:p>
          <a:p>
            <a:pPr>
              <a:lnSpc>
                <a:spcPct val="110000"/>
              </a:lnSpc>
            </a:pPr>
            <a:r>
              <a:rPr lang="ko-KR" altLang="en-US" sz="2400" dirty="0"/>
              <a:t>씬 기하 탐색 </a:t>
            </a:r>
            <a:r>
              <a:rPr lang="en-US" altLang="ko-KR" sz="2400" dirty="0"/>
              <a:t>: </a:t>
            </a:r>
            <a:r>
              <a:rPr lang="ko-KR" altLang="en-US" sz="2400" dirty="0"/>
              <a:t>교차 테스트</a:t>
            </a:r>
            <a:endParaRPr lang="en-US" altLang="ko-KR" sz="2400" dirty="0"/>
          </a:p>
          <a:p>
            <a:pPr lvl="1">
              <a:lnSpc>
                <a:spcPct val="110000"/>
              </a:lnSpc>
            </a:pPr>
            <a:r>
              <a:rPr lang="ko-KR" altLang="en-US" sz="2000" dirty="0"/>
              <a:t>선형</a:t>
            </a:r>
            <a:r>
              <a:rPr lang="en-US" altLang="ko-KR" sz="2000" dirty="0"/>
              <a:t>/</a:t>
            </a:r>
            <a:r>
              <a:rPr lang="ko-KR" altLang="en-US" sz="2000" dirty="0"/>
              <a:t>순차 탐색 </a:t>
            </a:r>
            <a:r>
              <a:rPr lang="en-US" altLang="ko-KR" sz="2000" dirty="0"/>
              <a:t>: O(n)</a:t>
            </a:r>
          </a:p>
          <a:p>
            <a:pPr lvl="1">
              <a:lnSpc>
                <a:spcPct val="110000"/>
              </a:lnSpc>
            </a:pPr>
            <a:r>
              <a:rPr lang="en-US" altLang="ko-KR" sz="2000" dirty="0"/>
              <a:t>BVH </a:t>
            </a:r>
            <a:r>
              <a:rPr lang="ko-KR" altLang="en-US" sz="2000" dirty="0"/>
              <a:t>탐색</a:t>
            </a:r>
            <a:r>
              <a:rPr lang="en-US" altLang="ko-KR" sz="2000" dirty="0"/>
              <a:t> : O(</a:t>
            </a:r>
            <a:r>
              <a:rPr lang="en-US" altLang="ko-KR" sz="2000" dirty="0" err="1"/>
              <a:t>logn</a:t>
            </a:r>
            <a:r>
              <a:rPr lang="en-US" altLang="ko-KR" sz="2000" dirty="0"/>
              <a:t>)</a:t>
            </a:r>
          </a:p>
          <a:p>
            <a:pPr>
              <a:lnSpc>
                <a:spcPct val="110000"/>
              </a:lnSpc>
            </a:pPr>
            <a:r>
              <a:rPr lang="ko-KR" altLang="en-US" sz="2400" dirty="0"/>
              <a:t>선형 탐색 사용시</a:t>
            </a:r>
            <a:r>
              <a:rPr lang="en-US" altLang="ko-KR" sz="2400" dirty="0"/>
              <a:t>, </a:t>
            </a:r>
            <a:r>
              <a:rPr lang="ko-KR" altLang="en-US" sz="2400" dirty="0"/>
              <a:t>하나의 픽셀 계산 시에 최대 </a:t>
            </a:r>
            <a:r>
              <a:rPr lang="en-US" altLang="ko-KR" sz="2400" dirty="0"/>
              <a:t>n * 25000</a:t>
            </a:r>
            <a:r>
              <a:rPr lang="ko-KR" altLang="en-US" sz="2400" dirty="0"/>
              <a:t>번</a:t>
            </a:r>
            <a:r>
              <a:rPr lang="en-US" altLang="ko-KR" sz="2400" dirty="0"/>
              <a:t>(500spp * 50depth)</a:t>
            </a:r>
            <a:r>
              <a:rPr lang="ko-KR" altLang="en-US" sz="2400" dirty="0"/>
              <a:t>의 탐색</a:t>
            </a:r>
            <a:endParaRPr lang="en-US" altLang="ko-KR" sz="2400" dirty="0"/>
          </a:p>
          <a:p>
            <a:pPr>
              <a:lnSpc>
                <a:spcPct val="110000"/>
              </a:lnSpc>
            </a:pPr>
            <a:r>
              <a:rPr lang="ko-KR" altLang="en-US" sz="2400" dirty="0"/>
              <a:t>성능을 위하여 </a:t>
            </a:r>
            <a:r>
              <a:rPr lang="en-US" altLang="ko-KR" sz="2400" dirty="0"/>
              <a:t>BVH </a:t>
            </a:r>
            <a:r>
              <a:rPr lang="ko-KR" altLang="en-US" sz="2400" dirty="0"/>
              <a:t>구현 필요</a:t>
            </a:r>
            <a:endParaRPr lang="en-US" altLang="ko-KR" sz="2400" dirty="0"/>
          </a:p>
        </p:txBody>
      </p:sp>
      <p:pic>
        <p:nvPicPr>
          <p:cNvPr id="4098" name="Picture 2" descr="bounding volume hierarchy 이미지 검색결과">
            <a:extLst>
              <a:ext uri="{FF2B5EF4-FFF2-40B4-BE49-F238E27FC236}">
                <a16:creationId xmlns:a16="http://schemas.microsoft.com/office/drawing/2014/main" id="{75ACF103-7505-4708-93FD-0CB8347A0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5" y="1825625"/>
            <a:ext cx="4352925" cy="355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487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BVH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1331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BVH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오브젝트 분할 방법 </a:t>
            </a:r>
            <a:r>
              <a:rPr lang="en-US" altLang="ko-KR" dirty="0"/>
              <a:t>: </a:t>
            </a:r>
            <a:r>
              <a:rPr lang="ko-KR" altLang="en-US" dirty="0"/>
              <a:t>같은 개수의 오브젝트 할당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SAH </a:t>
            </a:r>
            <a:r>
              <a:rPr lang="ko-KR" altLang="en-US" dirty="0"/>
              <a:t>등 다른 방법이 존재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endParaRPr lang="en-US" altLang="ko-KR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155DF53-F03B-45E8-838E-B50C129C159F}"/>
              </a:ext>
            </a:extLst>
          </p:cNvPr>
          <p:cNvSpPr/>
          <p:nvPr/>
        </p:nvSpPr>
        <p:spPr>
          <a:xfrm>
            <a:off x="8824817" y="3934936"/>
            <a:ext cx="974267" cy="5685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X,Y,Z</a:t>
            </a:r>
            <a:r>
              <a:rPr lang="ko-KR" altLang="en-US" sz="1050" dirty="0"/>
              <a:t> 축 </a:t>
            </a:r>
            <a:endParaRPr lang="en-US" altLang="ko-KR" sz="1050" dirty="0"/>
          </a:p>
          <a:p>
            <a:pPr algn="ctr"/>
            <a:r>
              <a:rPr lang="ko-KR" altLang="en-US" sz="1050" dirty="0"/>
              <a:t>랜덤 선택 후 </a:t>
            </a:r>
            <a:endParaRPr lang="en-US" altLang="ko-KR" sz="1050" dirty="0"/>
          </a:p>
          <a:p>
            <a:pPr algn="ctr"/>
            <a:r>
              <a:rPr lang="ko-KR" altLang="en-US" sz="1050" dirty="0"/>
              <a:t>정렬</a:t>
            </a:r>
            <a:endParaRPr lang="en-US" altLang="ko-KR" sz="1050" dirty="0"/>
          </a:p>
        </p:txBody>
      </p:sp>
      <p:sp>
        <p:nvSpPr>
          <p:cNvPr id="84" name="순서도: 대체 처리 83">
            <a:extLst>
              <a:ext uri="{FF2B5EF4-FFF2-40B4-BE49-F238E27FC236}">
                <a16:creationId xmlns:a16="http://schemas.microsoft.com/office/drawing/2014/main" id="{440F3749-98CB-498B-93C8-337A48413CE1}"/>
              </a:ext>
            </a:extLst>
          </p:cNvPr>
          <p:cNvSpPr/>
          <p:nvPr/>
        </p:nvSpPr>
        <p:spPr>
          <a:xfrm>
            <a:off x="8693599" y="802130"/>
            <a:ext cx="1231643" cy="258121"/>
          </a:xfrm>
          <a:prstGeom prst="flowChartAlternateProcess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BVH </a:t>
            </a:r>
            <a:r>
              <a:rPr lang="ko-KR" altLang="en-US" sz="1050" dirty="0"/>
              <a:t>생성 시작</a:t>
            </a:r>
          </a:p>
        </p:txBody>
      </p:sp>
      <p:sp>
        <p:nvSpPr>
          <p:cNvPr id="86" name="순서도: 대체 처리 85">
            <a:extLst>
              <a:ext uri="{FF2B5EF4-FFF2-40B4-BE49-F238E27FC236}">
                <a16:creationId xmlns:a16="http://schemas.microsoft.com/office/drawing/2014/main" id="{CCE60D3A-7C9D-4DCD-9180-E29BCD8058AE}"/>
              </a:ext>
            </a:extLst>
          </p:cNvPr>
          <p:cNvSpPr/>
          <p:nvPr/>
        </p:nvSpPr>
        <p:spPr>
          <a:xfrm>
            <a:off x="8693600" y="6037003"/>
            <a:ext cx="1231643" cy="258121"/>
          </a:xfrm>
          <a:prstGeom prst="flowChartAlternateProcess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BVH </a:t>
            </a:r>
            <a:r>
              <a:rPr lang="ko-KR" altLang="en-US" sz="1050" dirty="0"/>
              <a:t>생성 완료</a:t>
            </a: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3D863B7B-0A73-482B-94A1-67D110F57412}"/>
              </a:ext>
            </a:extLst>
          </p:cNvPr>
          <p:cNvCxnSpPr>
            <a:cxnSpLocks/>
            <a:stCxn id="101" idx="2"/>
            <a:endCxn id="126" idx="0"/>
          </p:cNvCxnSpPr>
          <p:nvPr/>
        </p:nvCxnSpPr>
        <p:spPr>
          <a:xfrm flipH="1">
            <a:off x="9309419" y="1816325"/>
            <a:ext cx="2" cy="125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CD7B116-FF52-4BB2-BD6D-81EAFB2CFFE9}"/>
              </a:ext>
            </a:extLst>
          </p:cNvPr>
          <p:cNvSpPr/>
          <p:nvPr/>
        </p:nvSpPr>
        <p:spPr>
          <a:xfrm>
            <a:off x="8636641" y="4696503"/>
            <a:ext cx="1345559" cy="5685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두개의 노드 생성</a:t>
            </a:r>
            <a:endParaRPr lang="en-US" altLang="ko-KR" sz="1050" dirty="0"/>
          </a:p>
          <a:p>
            <a:pPr algn="ctr"/>
            <a:r>
              <a:rPr lang="ko-KR" altLang="en-US" sz="1050" dirty="0"/>
              <a:t>같은 개수로 분할</a:t>
            </a:r>
            <a:endParaRPr lang="en-US" altLang="ko-KR" sz="1050" dirty="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A91233B-B666-4824-8F00-2D54918F8F89}"/>
              </a:ext>
            </a:extLst>
          </p:cNvPr>
          <p:cNvCxnSpPr>
            <a:cxnSpLocks/>
            <a:stCxn id="126" idx="2"/>
            <a:endCxn id="149" idx="0"/>
          </p:cNvCxnSpPr>
          <p:nvPr/>
        </p:nvCxnSpPr>
        <p:spPr>
          <a:xfrm flipH="1">
            <a:off x="9309418" y="2490228"/>
            <a:ext cx="1" cy="155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EC2961FA-2CE1-4EBE-91A3-2D7B18721321}"/>
              </a:ext>
            </a:extLst>
          </p:cNvPr>
          <p:cNvCxnSpPr>
            <a:cxnSpLocks/>
            <a:stCxn id="90" idx="2"/>
            <a:endCxn id="98" idx="0"/>
          </p:cNvCxnSpPr>
          <p:nvPr/>
        </p:nvCxnSpPr>
        <p:spPr>
          <a:xfrm flipH="1">
            <a:off x="9309419" y="5265023"/>
            <a:ext cx="2" cy="193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0761BA6-2D76-4299-A4E8-9C633FACD38B}"/>
              </a:ext>
            </a:extLst>
          </p:cNvPr>
          <p:cNvSpPr/>
          <p:nvPr/>
        </p:nvSpPr>
        <p:spPr>
          <a:xfrm>
            <a:off x="8758915" y="3337854"/>
            <a:ext cx="1106072" cy="4323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현재 노드</a:t>
            </a:r>
            <a:endParaRPr lang="en-US" altLang="ko-KR" sz="1050" dirty="0"/>
          </a:p>
          <a:p>
            <a:pPr algn="ctr"/>
            <a:r>
              <a:rPr lang="en-US" altLang="ko-KR" sz="1050" dirty="0"/>
              <a:t>AABB</a:t>
            </a:r>
            <a:r>
              <a:rPr lang="ko-KR" altLang="en-US" sz="1050" dirty="0"/>
              <a:t> 계산</a:t>
            </a:r>
            <a:endParaRPr lang="en-US" altLang="ko-KR" sz="1050" dirty="0"/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73CE16F6-24AB-497A-9EFC-26360742226A}"/>
              </a:ext>
            </a:extLst>
          </p:cNvPr>
          <p:cNvCxnSpPr>
            <a:cxnSpLocks/>
            <a:stCxn id="82" idx="2"/>
            <a:endCxn id="90" idx="0"/>
          </p:cNvCxnSpPr>
          <p:nvPr/>
        </p:nvCxnSpPr>
        <p:spPr>
          <a:xfrm flipH="1">
            <a:off x="9309421" y="4503456"/>
            <a:ext cx="2530" cy="193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7FA29A9-9332-43D4-AF3A-5176211459D5}"/>
              </a:ext>
            </a:extLst>
          </p:cNvPr>
          <p:cNvSpPr/>
          <p:nvPr/>
        </p:nvSpPr>
        <p:spPr>
          <a:xfrm>
            <a:off x="8573758" y="5458070"/>
            <a:ext cx="1471321" cy="4415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자식 노드 </a:t>
            </a:r>
            <a:endParaRPr lang="en-US" altLang="ko-KR" sz="1050" dirty="0"/>
          </a:p>
          <a:p>
            <a:pPr algn="ctr"/>
            <a:r>
              <a:rPr lang="ko-KR" altLang="en-US" sz="1050" dirty="0"/>
              <a:t>스택에 추가</a:t>
            </a:r>
            <a:endParaRPr lang="en-US" altLang="ko-KR" sz="105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E00E1EE-475E-4FD1-9BD4-033604FC0B8D}"/>
              </a:ext>
            </a:extLst>
          </p:cNvPr>
          <p:cNvSpPr/>
          <p:nvPr/>
        </p:nvSpPr>
        <p:spPr>
          <a:xfrm>
            <a:off x="8636641" y="1247805"/>
            <a:ext cx="1345559" cy="5685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루트 노드 생성</a:t>
            </a:r>
            <a:endParaRPr lang="en-US" altLang="ko-KR" sz="1050" dirty="0"/>
          </a:p>
          <a:p>
            <a:pPr algn="ctr"/>
            <a:r>
              <a:rPr lang="ko-KR" altLang="en-US" sz="1050" dirty="0"/>
              <a:t>전체 오브젝트 할당</a:t>
            </a:r>
            <a:endParaRPr lang="en-US" altLang="ko-KR" sz="1050" dirty="0"/>
          </a:p>
          <a:p>
            <a:pPr algn="ctr"/>
            <a:r>
              <a:rPr lang="ko-KR" altLang="en-US" sz="1050" dirty="0"/>
              <a:t>스택에 루트 추가</a:t>
            </a:r>
            <a:endParaRPr lang="en-US" altLang="ko-KR" sz="1050" dirty="0"/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B70BA886-8FD9-474A-BBCD-BA5D61F0A095}"/>
              </a:ext>
            </a:extLst>
          </p:cNvPr>
          <p:cNvCxnSpPr>
            <a:cxnSpLocks/>
            <a:stCxn id="84" idx="2"/>
            <a:endCxn id="101" idx="0"/>
          </p:cNvCxnSpPr>
          <p:nvPr/>
        </p:nvCxnSpPr>
        <p:spPr>
          <a:xfrm>
            <a:off x="9309421" y="1060251"/>
            <a:ext cx="0" cy="187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순서도: 판단 125">
            <a:extLst>
              <a:ext uri="{FF2B5EF4-FFF2-40B4-BE49-F238E27FC236}">
                <a16:creationId xmlns:a16="http://schemas.microsoft.com/office/drawing/2014/main" id="{F267810D-ABDB-4718-9AE4-131278AE3851}"/>
              </a:ext>
            </a:extLst>
          </p:cNvPr>
          <p:cNvSpPr/>
          <p:nvPr/>
        </p:nvSpPr>
        <p:spPr>
          <a:xfrm>
            <a:off x="8381746" y="1941950"/>
            <a:ext cx="1855346" cy="548278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스택에 노드 있나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1F0F263C-4379-4B72-BF26-2A7808EBD4A3}"/>
              </a:ext>
            </a:extLst>
          </p:cNvPr>
          <p:cNvCxnSpPr>
            <a:cxnSpLocks/>
            <a:stCxn id="149" idx="2"/>
            <a:endCxn id="93" idx="0"/>
          </p:cNvCxnSpPr>
          <p:nvPr/>
        </p:nvCxnSpPr>
        <p:spPr>
          <a:xfrm>
            <a:off x="9309418" y="3193601"/>
            <a:ext cx="2533" cy="144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B885D619-6B6A-44EA-956F-075E2D7F3A9E}"/>
              </a:ext>
            </a:extLst>
          </p:cNvPr>
          <p:cNvSpPr txBox="1"/>
          <p:nvPr/>
        </p:nvSpPr>
        <p:spPr>
          <a:xfrm>
            <a:off x="9309418" y="2448200"/>
            <a:ext cx="615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예</a:t>
            </a:r>
          </a:p>
        </p:txBody>
      </p: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E318F251-0EE7-418E-A5EE-5E363E1604A5}"/>
              </a:ext>
            </a:extLst>
          </p:cNvPr>
          <p:cNvCxnSpPr>
            <a:stCxn id="126" idx="1"/>
            <a:endCxn id="86" idx="1"/>
          </p:cNvCxnSpPr>
          <p:nvPr/>
        </p:nvCxnSpPr>
        <p:spPr>
          <a:xfrm rot="10800000" flipH="1" flipV="1">
            <a:off x="8381746" y="2216088"/>
            <a:ext cx="311854" cy="3949975"/>
          </a:xfrm>
          <a:prstGeom prst="bentConnector3">
            <a:avLst>
              <a:gd name="adj1" fmla="val -1959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F9ABFD44-28EC-4122-A225-56F350224321}"/>
              </a:ext>
            </a:extLst>
          </p:cNvPr>
          <p:cNvCxnSpPr>
            <a:stCxn id="98" idx="3"/>
            <a:endCxn id="126" idx="3"/>
          </p:cNvCxnSpPr>
          <p:nvPr/>
        </p:nvCxnSpPr>
        <p:spPr>
          <a:xfrm flipV="1">
            <a:off x="10045079" y="2216089"/>
            <a:ext cx="192013" cy="3462742"/>
          </a:xfrm>
          <a:prstGeom prst="bentConnector3">
            <a:avLst>
              <a:gd name="adj1" fmla="val 10159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1DB7C094-EF2B-4857-A43D-10004BDC7BBD}"/>
              </a:ext>
            </a:extLst>
          </p:cNvPr>
          <p:cNvSpPr txBox="1"/>
          <p:nvPr/>
        </p:nvSpPr>
        <p:spPr>
          <a:xfrm>
            <a:off x="7765925" y="1989670"/>
            <a:ext cx="615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아니오</a:t>
            </a:r>
            <a:endParaRPr lang="ko-KR" altLang="en-US" sz="1050" dirty="0"/>
          </a:p>
        </p:txBody>
      </p:sp>
      <p:sp>
        <p:nvSpPr>
          <p:cNvPr id="149" name="순서도: 판단 148">
            <a:extLst>
              <a:ext uri="{FF2B5EF4-FFF2-40B4-BE49-F238E27FC236}">
                <a16:creationId xmlns:a16="http://schemas.microsoft.com/office/drawing/2014/main" id="{7894F925-9BA0-448F-832A-46900CCB18AE}"/>
              </a:ext>
            </a:extLst>
          </p:cNvPr>
          <p:cNvSpPr/>
          <p:nvPr/>
        </p:nvSpPr>
        <p:spPr>
          <a:xfrm>
            <a:off x="7990797" y="2645323"/>
            <a:ext cx="2637241" cy="548278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남은 </a:t>
            </a:r>
            <a:r>
              <a:rPr lang="ko-KR" altLang="en-US" sz="1050" dirty="0" err="1"/>
              <a:t>프리미티브가</a:t>
            </a:r>
            <a:r>
              <a:rPr lang="ko-KR" altLang="en-US" sz="1050" dirty="0"/>
              <a:t> 하나인가</a:t>
            </a:r>
            <a:r>
              <a:rPr lang="en-US" altLang="ko-KR" sz="1050" dirty="0"/>
              <a:t>?</a:t>
            </a:r>
            <a:r>
              <a:rPr lang="ko-KR" altLang="en-US" sz="1050" dirty="0"/>
              <a:t> 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4F0F857F-0B04-491C-8A9F-78664796960F}"/>
              </a:ext>
            </a:extLst>
          </p:cNvPr>
          <p:cNvCxnSpPr>
            <a:cxnSpLocks/>
            <a:stCxn id="93" idx="2"/>
            <a:endCxn id="82" idx="0"/>
          </p:cNvCxnSpPr>
          <p:nvPr/>
        </p:nvCxnSpPr>
        <p:spPr>
          <a:xfrm>
            <a:off x="9311951" y="3770197"/>
            <a:ext cx="0" cy="164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D0986539-92AC-4173-8A7D-EEFAEC81BDFE}"/>
              </a:ext>
            </a:extLst>
          </p:cNvPr>
          <p:cNvSpPr txBox="1"/>
          <p:nvPr/>
        </p:nvSpPr>
        <p:spPr>
          <a:xfrm>
            <a:off x="9386758" y="3106151"/>
            <a:ext cx="615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아니오</a:t>
            </a:r>
            <a:endParaRPr lang="ko-KR" altLang="en-US" sz="1050" dirty="0"/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7C1223AB-0906-42BC-A49F-E14303B030C2}"/>
              </a:ext>
            </a:extLst>
          </p:cNvPr>
          <p:cNvSpPr/>
          <p:nvPr/>
        </p:nvSpPr>
        <p:spPr>
          <a:xfrm>
            <a:off x="10836284" y="2691701"/>
            <a:ext cx="1106072" cy="4323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리프 노드로</a:t>
            </a:r>
            <a:endParaRPr lang="en-US" altLang="ko-KR" sz="1050" dirty="0"/>
          </a:p>
          <a:p>
            <a:pPr algn="ctr"/>
            <a:r>
              <a:rPr lang="ko-KR" altLang="en-US" sz="1050" dirty="0"/>
              <a:t>초기화</a:t>
            </a:r>
            <a:endParaRPr lang="en-US" altLang="ko-KR" sz="1050" dirty="0"/>
          </a:p>
        </p:txBody>
      </p: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DE1B0E3F-0A5A-4595-8FBF-D3C5BC05D0B8}"/>
              </a:ext>
            </a:extLst>
          </p:cNvPr>
          <p:cNvCxnSpPr>
            <a:cxnSpLocks/>
            <a:stCxn id="149" idx="3"/>
            <a:endCxn id="212" idx="1"/>
          </p:cNvCxnSpPr>
          <p:nvPr/>
        </p:nvCxnSpPr>
        <p:spPr>
          <a:xfrm flipV="1">
            <a:off x="10628038" y="2907873"/>
            <a:ext cx="208246" cy="11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A8A2770F-109D-4033-BD46-0B00C83DF788}"/>
              </a:ext>
            </a:extLst>
          </p:cNvPr>
          <p:cNvSpPr txBox="1"/>
          <p:nvPr/>
        </p:nvSpPr>
        <p:spPr>
          <a:xfrm>
            <a:off x="10541057" y="2645323"/>
            <a:ext cx="311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예</a:t>
            </a:r>
          </a:p>
        </p:txBody>
      </p:sp>
      <p:cxnSp>
        <p:nvCxnSpPr>
          <p:cNvPr id="218" name="연결선: 꺾임 217">
            <a:extLst>
              <a:ext uri="{FF2B5EF4-FFF2-40B4-BE49-F238E27FC236}">
                <a16:creationId xmlns:a16="http://schemas.microsoft.com/office/drawing/2014/main" id="{2B26F1B6-91F3-4F65-93A6-170E042C6496}"/>
              </a:ext>
            </a:extLst>
          </p:cNvPr>
          <p:cNvCxnSpPr>
            <a:stCxn id="212" idx="0"/>
            <a:endCxn id="126" idx="3"/>
          </p:cNvCxnSpPr>
          <p:nvPr/>
        </p:nvCxnSpPr>
        <p:spPr>
          <a:xfrm rot="16200000" flipV="1">
            <a:off x="10575400" y="1877781"/>
            <a:ext cx="475612" cy="11522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4054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BVH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44</a:t>
            </a:fld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7706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BVH </a:t>
            </a:r>
            <a:r>
              <a:rPr lang="ko-KR" altLang="en-US" dirty="0"/>
              <a:t>탐색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CUDA </a:t>
            </a:r>
            <a:r>
              <a:rPr lang="ko-KR" altLang="en-US" dirty="0"/>
              <a:t>상의 구현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최대한의 적은 메모리</a:t>
            </a:r>
            <a:r>
              <a:rPr lang="en-US" altLang="ko-KR" dirty="0"/>
              <a:t> </a:t>
            </a:r>
            <a:r>
              <a:rPr lang="ko-KR" altLang="en-US" dirty="0"/>
              <a:t>사용해 구현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최적화 된 큐의 구현 필요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endParaRPr lang="en-US" altLang="ko-KR" dirty="0"/>
          </a:p>
          <a:p>
            <a:pPr lvl="2">
              <a:lnSpc>
                <a:spcPct val="110000"/>
              </a:lnSpc>
            </a:pP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C9F29D3-DE66-42E2-AE5D-5BF8F9B83CF6}"/>
              </a:ext>
            </a:extLst>
          </p:cNvPr>
          <p:cNvSpPr/>
          <p:nvPr/>
        </p:nvSpPr>
        <p:spPr>
          <a:xfrm>
            <a:off x="9021146" y="1278923"/>
            <a:ext cx="1085459" cy="4258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큐에 루트 노드 추가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172EBCC-665D-4625-BB33-30A6CDA9BFDB}"/>
              </a:ext>
            </a:extLst>
          </p:cNvPr>
          <p:cNvCxnSpPr>
            <a:cxnSpLocks/>
            <a:stCxn id="38" idx="2"/>
            <a:endCxn id="15" idx="0"/>
          </p:cNvCxnSpPr>
          <p:nvPr/>
        </p:nvCxnSpPr>
        <p:spPr>
          <a:xfrm>
            <a:off x="9563877" y="3366079"/>
            <a:ext cx="2" cy="294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C3FBA1F4-CA3C-42DA-A7DE-0A86BF43666D}"/>
              </a:ext>
            </a:extLst>
          </p:cNvPr>
          <p:cNvSpPr/>
          <p:nvPr/>
        </p:nvSpPr>
        <p:spPr>
          <a:xfrm>
            <a:off x="8948050" y="756135"/>
            <a:ext cx="1231643" cy="258121"/>
          </a:xfrm>
          <a:prstGeom prst="flowChartAlternateProcess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BVH </a:t>
            </a:r>
            <a:r>
              <a:rPr lang="ko-KR" altLang="en-US" sz="1050" dirty="0"/>
              <a:t>탐색 시작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CC9C22-64ED-405E-96D6-D0B2E71EFA18}"/>
              </a:ext>
            </a:extLst>
          </p:cNvPr>
          <p:cNvCxnSpPr>
            <a:cxnSpLocks/>
            <a:stCxn id="9" idx="2"/>
            <a:endCxn id="5" idx="0"/>
          </p:cNvCxnSpPr>
          <p:nvPr/>
        </p:nvCxnSpPr>
        <p:spPr>
          <a:xfrm>
            <a:off x="9563872" y="1014256"/>
            <a:ext cx="4" cy="264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순서도: 대체 처리 11">
            <a:extLst>
              <a:ext uri="{FF2B5EF4-FFF2-40B4-BE49-F238E27FC236}">
                <a16:creationId xmlns:a16="http://schemas.microsoft.com/office/drawing/2014/main" id="{379D6C4F-CB18-4DE6-B407-4EC55875716B}"/>
              </a:ext>
            </a:extLst>
          </p:cNvPr>
          <p:cNvSpPr/>
          <p:nvPr/>
        </p:nvSpPr>
        <p:spPr>
          <a:xfrm>
            <a:off x="6965294" y="2182035"/>
            <a:ext cx="1231643" cy="258121"/>
          </a:xfrm>
          <a:prstGeom prst="flowChartAlternateProcess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리프 노드 반환</a:t>
            </a:r>
          </a:p>
        </p:txBody>
      </p:sp>
      <p:sp>
        <p:nvSpPr>
          <p:cNvPr id="15" name="순서도: 판단 14">
            <a:extLst>
              <a:ext uri="{FF2B5EF4-FFF2-40B4-BE49-F238E27FC236}">
                <a16:creationId xmlns:a16="http://schemas.microsoft.com/office/drawing/2014/main" id="{68183F57-4F7D-4F30-A59C-6F8E1DA0A93F}"/>
              </a:ext>
            </a:extLst>
          </p:cNvPr>
          <p:cNvSpPr/>
          <p:nvPr/>
        </p:nvSpPr>
        <p:spPr>
          <a:xfrm>
            <a:off x="8582608" y="3660167"/>
            <a:ext cx="1962541" cy="690162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자식 노드</a:t>
            </a:r>
            <a:endParaRPr lang="en-US" altLang="ko-KR" sz="1050" dirty="0"/>
          </a:p>
          <a:p>
            <a:pPr algn="ctr"/>
            <a:r>
              <a:rPr lang="en-US" altLang="ko-KR" sz="1050" dirty="0"/>
              <a:t>AABB vs Ray </a:t>
            </a:r>
          </a:p>
          <a:p>
            <a:pPr algn="ctr"/>
            <a:r>
              <a:rPr lang="ko-KR" altLang="en-US" sz="1050" dirty="0"/>
              <a:t>교차 했나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sp>
        <p:nvSpPr>
          <p:cNvPr id="23" name="순서도: 판단 22">
            <a:extLst>
              <a:ext uri="{FF2B5EF4-FFF2-40B4-BE49-F238E27FC236}">
                <a16:creationId xmlns:a16="http://schemas.microsoft.com/office/drawing/2014/main" id="{7DCE08F1-4C4D-4327-8680-B0E5B87A8613}"/>
              </a:ext>
            </a:extLst>
          </p:cNvPr>
          <p:cNvSpPr/>
          <p:nvPr/>
        </p:nvSpPr>
        <p:spPr>
          <a:xfrm>
            <a:off x="8763781" y="4639549"/>
            <a:ext cx="1597093" cy="690162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리프 노드 </a:t>
            </a:r>
            <a:endParaRPr lang="en-US" altLang="ko-KR" sz="1050" dirty="0"/>
          </a:p>
          <a:p>
            <a:pPr algn="ctr"/>
            <a:r>
              <a:rPr lang="ko-KR" altLang="en-US" sz="1050" dirty="0"/>
              <a:t>인가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40E16A7-0AC1-4393-91F2-2BB290235DDF}"/>
              </a:ext>
            </a:extLst>
          </p:cNvPr>
          <p:cNvCxnSpPr>
            <a:cxnSpLocks/>
            <a:stCxn id="15" idx="2"/>
            <a:endCxn id="23" idx="0"/>
          </p:cNvCxnSpPr>
          <p:nvPr/>
        </p:nvCxnSpPr>
        <p:spPr>
          <a:xfrm flipH="1">
            <a:off x="9562328" y="4350329"/>
            <a:ext cx="1551" cy="28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86B32AE-7384-4FF3-B81A-7E4BCE98ABED}"/>
              </a:ext>
            </a:extLst>
          </p:cNvPr>
          <p:cNvSpPr txBox="1"/>
          <p:nvPr/>
        </p:nvSpPr>
        <p:spPr>
          <a:xfrm>
            <a:off x="9563877" y="4350365"/>
            <a:ext cx="615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예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0D4CB2D-BB0D-4650-ABC2-1EB9DA792325}"/>
              </a:ext>
            </a:extLst>
          </p:cNvPr>
          <p:cNvCxnSpPr>
            <a:cxnSpLocks/>
            <a:stCxn id="23" idx="2"/>
            <a:endCxn id="79" idx="0"/>
          </p:cNvCxnSpPr>
          <p:nvPr/>
        </p:nvCxnSpPr>
        <p:spPr>
          <a:xfrm>
            <a:off x="9562328" y="5329711"/>
            <a:ext cx="1543" cy="274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0BC0A71-2FA0-4192-A01C-1A6B97316E5B}"/>
              </a:ext>
            </a:extLst>
          </p:cNvPr>
          <p:cNvSpPr/>
          <p:nvPr/>
        </p:nvSpPr>
        <p:spPr>
          <a:xfrm>
            <a:off x="7111478" y="4772753"/>
            <a:ext cx="1085459" cy="4258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큐에 노드 추가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4EA7592-E5B4-48CF-A61B-CA8A559F44D5}"/>
              </a:ext>
            </a:extLst>
          </p:cNvPr>
          <p:cNvSpPr/>
          <p:nvPr/>
        </p:nvSpPr>
        <p:spPr>
          <a:xfrm>
            <a:off x="9021147" y="2940269"/>
            <a:ext cx="1085459" cy="4258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큐에서 </a:t>
            </a:r>
            <a:endParaRPr lang="en-US" altLang="ko-KR" sz="1050" dirty="0"/>
          </a:p>
          <a:p>
            <a:pPr algn="ctr"/>
            <a:r>
              <a:rPr lang="ko-KR" altLang="en-US" sz="1050" dirty="0"/>
              <a:t>노드 꺼냄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6180A2-2019-4B5C-A594-BFDD9DB33FE1}"/>
              </a:ext>
            </a:extLst>
          </p:cNvPr>
          <p:cNvSpPr txBox="1"/>
          <p:nvPr/>
        </p:nvSpPr>
        <p:spPr>
          <a:xfrm>
            <a:off x="9563876" y="5314732"/>
            <a:ext cx="615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예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17F1E477-5D47-44AA-9BAB-2D73CB195FDF}"/>
              </a:ext>
            </a:extLst>
          </p:cNvPr>
          <p:cNvCxnSpPr>
            <a:cxnSpLocks/>
            <a:stCxn id="23" idx="1"/>
            <a:endCxn id="34" idx="3"/>
          </p:cNvCxnSpPr>
          <p:nvPr/>
        </p:nvCxnSpPr>
        <p:spPr>
          <a:xfrm flipH="1">
            <a:off x="8196937" y="4984630"/>
            <a:ext cx="566844" cy="1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41C723D-AEC1-414F-A288-ACA92752EB1D}"/>
              </a:ext>
            </a:extLst>
          </p:cNvPr>
          <p:cNvSpPr txBox="1"/>
          <p:nvPr/>
        </p:nvSpPr>
        <p:spPr>
          <a:xfrm>
            <a:off x="8196937" y="4751734"/>
            <a:ext cx="615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아니오</a:t>
            </a:r>
            <a:endParaRPr lang="ko-KR" altLang="en-US" sz="1050" dirty="0"/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6F7E5DBC-1400-47FF-916D-D255A59310C7}"/>
              </a:ext>
            </a:extLst>
          </p:cNvPr>
          <p:cNvCxnSpPr>
            <a:cxnSpLocks/>
            <a:stCxn id="34" idx="0"/>
            <a:endCxn id="15" idx="1"/>
          </p:cNvCxnSpPr>
          <p:nvPr/>
        </p:nvCxnSpPr>
        <p:spPr>
          <a:xfrm rot="5400000" flipH="1" flipV="1">
            <a:off x="7734656" y="3924801"/>
            <a:ext cx="767505" cy="9284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E0966BEF-C81C-4215-8035-8D84F6D90A17}"/>
              </a:ext>
            </a:extLst>
          </p:cNvPr>
          <p:cNvCxnSpPr>
            <a:stCxn id="15" idx="3"/>
            <a:endCxn id="38" idx="3"/>
          </p:cNvCxnSpPr>
          <p:nvPr/>
        </p:nvCxnSpPr>
        <p:spPr>
          <a:xfrm flipH="1" flipV="1">
            <a:off x="10106606" y="3153174"/>
            <a:ext cx="438543" cy="852074"/>
          </a:xfrm>
          <a:prstGeom prst="bentConnector3">
            <a:avLst>
              <a:gd name="adj1" fmla="val -1308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A2FEDF27-EE54-4445-94EE-2EADFA948D42}"/>
              </a:ext>
            </a:extLst>
          </p:cNvPr>
          <p:cNvSpPr txBox="1"/>
          <p:nvPr/>
        </p:nvSpPr>
        <p:spPr>
          <a:xfrm>
            <a:off x="10556816" y="3759444"/>
            <a:ext cx="615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아니오</a:t>
            </a:r>
            <a:endParaRPr lang="ko-KR" altLang="en-US" sz="1050" dirty="0"/>
          </a:p>
        </p:txBody>
      </p:sp>
      <p:sp>
        <p:nvSpPr>
          <p:cNvPr id="65" name="순서도: 판단 64">
            <a:extLst>
              <a:ext uri="{FF2B5EF4-FFF2-40B4-BE49-F238E27FC236}">
                <a16:creationId xmlns:a16="http://schemas.microsoft.com/office/drawing/2014/main" id="{A9D24F3B-B640-4A44-85D6-7AAA2AB3EF34}"/>
              </a:ext>
            </a:extLst>
          </p:cNvPr>
          <p:cNvSpPr/>
          <p:nvPr/>
        </p:nvSpPr>
        <p:spPr>
          <a:xfrm>
            <a:off x="8765329" y="1966015"/>
            <a:ext cx="1597093" cy="690162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큐에 노드 있나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42C837F-BCF5-4F62-BB0B-CC6B261A0048}"/>
              </a:ext>
            </a:extLst>
          </p:cNvPr>
          <p:cNvCxnSpPr>
            <a:cxnSpLocks/>
            <a:stCxn id="65" idx="2"/>
            <a:endCxn id="38" idx="0"/>
          </p:cNvCxnSpPr>
          <p:nvPr/>
        </p:nvCxnSpPr>
        <p:spPr>
          <a:xfrm>
            <a:off x="9563876" y="2656177"/>
            <a:ext cx="1" cy="284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9014440B-77BA-4328-8C77-D98E688E2B6F}"/>
              </a:ext>
            </a:extLst>
          </p:cNvPr>
          <p:cNvSpPr txBox="1"/>
          <p:nvPr/>
        </p:nvSpPr>
        <p:spPr>
          <a:xfrm>
            <a:off x="9577098" y="2664840"/>
            <a:ext cx="615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예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71CEE2D3-42E3-4007-BBDA-BD72727FDB17}"/>
              </a:ext>
            </a:extLst>
          </p:cNvPr>
          <p:cNvCxnSpPr>
            <a:cxnSpLocks/>
            <a:stCxn id="65" idx="1"/>
            <a:endCxn id="12" idx="3"/>
          </p:cNvCxnSpPr>
          <p:nvPr/>
        </p:nvCxnSpPr>
        <p:spPr>
          <a:xfrm flipH="1">
            <a:off x="8196937" y="2311096"/>
            <a:ext cx="568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7EAE0081-03EF-4F87-B6B6-E5EB10E37AE9}"/>
              </a:ext>
            </a:extLst>
          </p:cNvPr>
          <p:cNvSpPr txBox="1"/>
          <p:nvPr/>
        </p:nvSpPr>
        <p:spPr>
          <a:xfrm>
            <a:off x="8196937" y="2089654"/>
            <a:ext cx="615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아니오</a:t>
            </a:r>
            <a:endParaRPr lang="ko-KR" altLang="en-US" sz="1050" dirty="0"/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25DF814-2F90-425C-9505-B1088C66F1E2}"/>
              </a:ext>
            </a:extLst>
          </p:cNvPr>
          <p:cNvCxnSpPr>
            <a:stCxn id="5" idx="2"/>
            <a:endCxn id="65" idx="0"/>
          </p:cNvCxnSpPr>
          <p:nvPr/>
        </p:nvCxnSpPr>
        <p:spPr>
          <a:xfrm>
            <a:off x="9563876" y="1704733"/>
            <a:ext cx="0" cy="261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07591A7-76F7-4859-B7B5-C7A69DBE1832}"/>
              </a:ext>
            </a:extLst>
          </p:cNvPr>
          <p:cNvSpPr/>
          <p:nvPr/>
        </p:nvSpPr>
        <p:spPr>
          <a:xfrm>
            <a:off x="9021141" y="5604363"/>
            <a:ext cx="1085459" cy="4258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리프 노드 저장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BBC80E1C-7C78-4F58-ADB9-F8E83E2DBA3D}"/>
              </a:ext>
            </a:extLst>
          </p:cNvPr>
          <p:cNvCxnSpPr>
            <a:cxnSpLocks/>
            <a:stCxn id="79" idx="3"/>
            <a:endCxn id="65" idx="3"/>
          </p:cNvCxnSpPr>
          <p:nvPr/>
        </p:nvCxnSpPr>
        <p:spPr>
          <a:xfrm flipV="1">
            <a:off x="10106600" y="2311096"/>
            <a:ext cx="255822" cy="3506172"/>
          </a:xfrm>
          <a:prstGeom prst="bentConnector3">
            <a:avLst>
              <a:gd name="adj1" fmla="val 4828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4040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BVH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45A78784-36F7-416F-8356-2E2264BCDE76}" type="slidenum">
              <a:rPr lang="ko-KR" altLang="en-US" smtClean="0"/>
              <a:t>45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02216"/>
              </p:ext>
            </p:extLst>
          </p:nvPr>
        </p:nvGraphicFramePr>
        <p:xfrm>
          <a:off x="673360" y="1784217"/>
          <a:ext cx="5403979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Intersect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__device__ bool Intersect(IN const Ray&amp; ray, OUT Intersection&amp;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isect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파라미터로 받은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ray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</a:t>
                      </a:r>
                      <a:r>
                        <a:rPr lang="ko-KR" altLang="en-US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부딫친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표면이 있으면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아니면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391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주어진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ray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가지고 검사 후 탐색하여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가까운 물체의 충돌 정도를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isect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파라미터를 통해 넘김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부딫친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Bounding Box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가진 노드의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모든 자식들을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방식으로 큐를 가지고 검사하여 가장 가까운 물체를 찾음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Iaggregate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GPU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실행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isIntersect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aggr.Intersect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currentRay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mIntersects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pixelIndex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B954BE29-A2D2-4081-BAEB-B62BCA90CB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0610229"/>
              </p:ext>
            </p:extLst>
          </p:nvPr>
        </p:nvGraphicFramePr>
        <p:xfrm>
          <a:off x="6170647" y="1784218"/>
          <a:ext cx="5497288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Intersect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Ray&amp; 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부딫친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Primitive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를 찾아내기 위해 사용되고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이의 기준이 되는 광선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Isect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Intersection&amp;(out)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최종적으로 가장 가까운 위치에서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부딫친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Primitive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에 대한 정보를 해당 점에 대해 반환하는 파라미터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784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639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BVH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45A78784-36F7-416F-8356-2E2264BCDE76}" type="slidenum">
              <a:rPr lang="ko-KR" altLang="en-US" smtClean="0"/>
              <a:t>46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6898402"/>
              </p:ext>
            </p:extLst>
          </p:nvPr>
        </p:nvGraphicFramePr>
        <p:xfrm>
          <a:off x="673360" y="1784217"/>
          <a:ext cx="5403979" cy="213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FrameInput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input)	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Top-Down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구성하는 함수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내부 노드는 하위에 있을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모든 오브젝트의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Bounding Box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합쳐서 가지고 있고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내부 노드가 가진 오브젝트가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이하가 되기 전까지 아래 노드를 나누어 할당하고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Bounding Box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계산하는 것을 반복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(&amp;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mRoot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B954BE29-A2D2-4081-BAEB-B62BCA90CB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6441945"/>
              </p:ext>
            </p:extLst>
          </p:nvPr>
        </p:nvGraphicFramePr>
        <p:xfrm>
          <a:off x="6170647" y="1784218"/>
          <a:ext cx="5497288" cy="108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FrameInput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해당 프레임의 데이터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</a:tbl>
          </a:graphicData>
        </a:graphic>
      </p:graphicFrame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0FF43D38-C77E-4528-B072-03775600DB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6189385"/>
              </p:ext>
            </p:extLst>
          </p:nvPr>
        </p:nvGraphicFramePr>
        <p:xfrm>
          <a:off x="673360" y="4052701"/>
          <a:ext cx="5403979" cy="135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RecursiveBuildInternal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RecursiveBuildInternal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BVHNode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** node)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실질적인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생성을 해주는 함수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(&amp;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mRoot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DE7E70C1-F6A2-414A-8791-4B3C78ADE9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7075397"/>
              </p:ext>
            </p:extLst>
          </p:nvPr>
        </p:nvGraphicFramePr>
        <p:xfrm>
          <a:off x="6170647" y="4052702"/>
          <a:ext cx="5497288" cy="108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RecursiveBuildInternal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BVHNode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**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BVH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내부 노드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61362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BVH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1331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BVH </a:t>
            </a:r>
            <a:r>
              <a:rPr lang="ko-KR" altLang="en-US" dirty="0"/>
              <a:t>생성 전략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일반적인 생성 </a:t>
            </a:r>
            <a:r>
              <a:rPr lang="en-US" altLang="ko-KR" dirty="0"/>
              <a:t>: </a:t>
            </a:r>
            <a:r>
              <a:rPr lang="ko-KR" altLang="en-US" dirty="0"/>
              <a:t>단일 </a:t>
            </a:r>
            <a:r>
              <a:rPr lang="en-US" altLang="ko-KR" dirty="0"/>
              <a:t>BVH </a:t>
            </a:r>
            <a:r>
              <a:rPr lang="ko-KR" altLang="en-US" dirty="0"/>
              <a:t>트리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BVH</a:t>
            </a:r>
            <a:r>
              <a:rPr lang="ko-KR" altLang="en-US" dirty="0"/>
              <a:t> 포레스트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Transformation BVH </a:t>
            </a:r>
            <a:r>
              <a:rPr lang="ko-KR" altLang="en-US" dirty="0"/>
              <a:t>트리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각</a:t>
            </a:r>
            <a:r>
              <a:rPr lang="en-US" altLang="ko-KR" dirty="0"/>
              <a:t> Mesh </a:t>
            </a:r>
            <a:r>
              <a:rPr lang="ko-KR" altLang="en-US" dirty="0"/>
              <a:t>별로 </a:t>
            </a:r>
            <a:r>
              <a:rPr lang="en-US" altLang="ko-KR" dirty="0"/>
              <a:t>BVH </a:t>
            </a:r>
            <a:r>
              <a:rPr lang="ko-KR" altLang="en-US" dirty="0"/>
              <a:t>트리 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Skinned Mesh </a:t>
            </a:r>
            <a:r>
              <a:rPr lang="ko-KR" altLang="en-US" dirty="0"/>
              <a:t>가 아닌 경우</a:t>
            </a:r>
            <a:r>
              <a:rPr lang="en-US" altLang="ko-KR" dirty="0"/>
              <a:t>, </a:t>
            </a:r>
            <a:r>
              <a:rPr lang="ko-KR" altLang="en-US" dirty="0"/>
              <a:t>여러 개의 프레임 계산 시에</a:t>
            </a:r>
            <a:r>
              <a:rPr lang="en-US" altLang="ko-KR" dirty="0"/>
              <a:t>Transformation BVH </a:t>
            </a:r>
            <a:r>
              <a:rPr lang="ko-KR" altLang="en-US" dirty="0"/>
              <a:t>트리만 재생성</a:t>
            </a:r>
            <a:endParaRPr lang="en-US" altLang="ko-KR" dirty="0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F0C28B7F-336B-4864-857C-792A0C888E39}"/>
              </a:ext>
            </a:extLst>
          </p:cNvPr>
          <p:cNvGrpSpPr/>
          <p:nvPr/>
        </p:nvGrpSpPr>
        <p:grpSpPr>
          <a:xfrm>
            <a:off x="6670608" y="800904"/>
            <a:ext cx="5061696" cy="5256191"/>
            <a:chOff x="6941196" y="765045"/>
            <a:chExt cx="5061696" cy="5256191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9F4D0FDF-DEE2-4B21-84B2-9C504A1FF286}"/>
                </a:ext>
              </a:extLst>
            </p:cNvPr>
            <p:cNvGrpSpPr/>
            <p:nvPr/>
          </p:nvGrpSpPr>
          <p:grpSpPr>
            <a:xfrm>
              <a:off x="6941196" y="4422710"/>
              <a:ext cx="2426739" cy="1594010"/>
              <a:chOff x="6941196" y="2946949"/>
              <a:chExt cx="4264090" cy="3069771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C9CA8DF5-1D6E-4291-9364-2AA9253B569B}"/>
                  </a:ext>
                </a:extLst>
              </p:cNvPr>
              <p:cNvSpPr/>
              <p:nvPr/>
            </p:nvSpPr>
            <p:spPr>
              <a:xfrm>
                <a:off x="6941196" y="2946949"/>
                <a:ext cx="4264090" cy="30697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1050" dirty="0"/>
                  <a:t>Mesh BVH </a:t>
                </a:r>
                <a:r>
                  <a:rPr lang="ko-KR" altLang="en-US" sz="1000" dirty="0"/>
                  <a:t>트리</a:t>
                </a:r>
                <a:endParaRPr lang="ko-KR" altLang="en-US" sz="1050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30CF2A9-F82D-4D4A-9F5A-D2E92ED6D535}"/>
                  </a:ext>
                </a:extLst>
              </p:cNvPr>
              <p:cNvSpPr/>
              <p:nvPr/>
            </p:nvSpPr>
            <p:spPr>
              <a:xfrm>
                <a:off x="8376559" y="3455236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루트 노드</a:t>
                </a: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5DFA7D0-2071-480D-90E8-03A90BA1CB0A}"/>
                  </a:ext>
                </a:extLst>
              </p:cNvPr>
              <p:cNvSpPr/>
              <p:nvPr/>
            </p:nvSpPr>
            <p:spPr>
              <a:xfrm>
                <a:off x="7402286" y="3993237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내부 노드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05506C59-3B2A-44E8-80C6-BFE779ED01F2}"/>
                  </a:ext>
                </a:extLst>
              </p:cNvPr>
              <p:cNvSpPr/>
              <p:nvPr/>
            </p:nvSpPr>
            <p:spPr>
              <a:xfrm>
                <a:off x="9115232" y="3923379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내부 노드</a:t>
                </a: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621A429-8EF9-4107-912B-408773F44FAF}"/>
                  </a:ext>
                </a:extLst>
              </p:cNvPr>
              <p:cNvSpPr/>
              <p:nvPr/>
            </p:nvSpPr>
            <p:spPr>
              <a:xfrm>
                <a:off x="9880727" y="4487106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내부 노드</a:t>
                </a:r>
              </a:p>
            </p:txBody>
          </p:sp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F3B5B296-A46D-4ADD-84D3-A92039607C2D}"/>
                  </a:ext>
                </a:extLst>
              </p:cNvPr>
              <p:cNvCxnSpPr>
                <a:cxnSpLocks/>
                <a:stCxn id="40" idx="2"/>
                <a:endCxn id="41" idx="0"/>
              </p:cNvCxnSpPr>
              <p:nvPr/>
            </p:nvCxnSpPr>
            <p:spPr>
              <a:xfrm flipH="1">
                <a:off x="7838492" y="3763377"/>
                <a:ext cx="974273" cy="2298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1CA2289E-0C6D-4020-BD10-83F35B24DCEF}"/>
                  </a:ext>
                </a:extLst>
              </p:cNvPr>
              <p:cNvCxnSpPr>
                <a:stCxn id="40" idx="2"/>
                <a:endCxn id="42" idx="0"/>
              </p:cNvCxnSpPr>
              <p:nvPr/>
            </p:nvCxnSpPr>
            <p:spPr>
              <a:xfrm>
                <a:off x="8812765" y="3763377"/>
                <a:ext cx="738673" cy="16000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65210FD5-2719-4878-A1FC-DD71D448AE3B}"/>
                  </a:ext>
                </a:extLst>
              </p:cNvPr>
              <p:cNvCxnSpPr>
                <a:cxnSpLocks/>
                <a:stCxn id="42" idx="2"/>
                <a:endCxn id="43" idx="0"/>
              </p:cNvCxnSpPr>
              <p:nvPr/>
            </p:nvCxnSpPr>
            <p:spPr>
              <a:xfrm>
                <a:off x="9551438" y="4231520"/>
                <a:ext cx="765495" cy="2555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3384CCDF-BDFE-48D8-A692-37824E5B71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73241" y="4914510"/>
                <a:ext cx="1" cy="295112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B73C48E5-6A29-44A4-B2C8-B44FC855B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38491" y="4914510"/>
                <a:ext cx="0" cy="279561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EF3CC9DD-1777-4CC8-9A38-A20735B78D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44536" y="4914510"/>
                <a:ext cx="1" cy="295112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B15539CF-26B2-4143-B296-0B33437D5EF1}"/>
                  </a:ext>
                </a:extLst>
              </p:cNvPr>
              <p:cNvSpPr/>
              <p:nvPr/>
            </p:nvSpPr>
            <p:spPr>
              <a:xfrm>
                <a:off x="7351361" y="5358977"/>
                <a:ext cx="974267" cy="3651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리프 노드</a:t>
                </a:r>
                <a:endParaRPr lang="en-US" altLang="ko-KR" sz="500" dirty="0"/>
              </a:p>
              <a:p>
                <a:pPr algn="ctr"/>
                <a:r>
                  <a:rPr lang="en-US" altLang="ko-KR" sz="500" dirty="0"/>
                  <a:t>Triangle</a:t>
                </a:r>
                <a:endParaRPr lang="ko-KR" altLang="en-US" sz="500" dirty="0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7CAC6BC2-97A2-421B-9E42-218BD08C65BF}"/>
                  </a:ext>
                </a:extLst>
              </p:cNvPr>
              <p:cNvSpPr/>
              <p:nvPr/>
            </p:nvSpPr>
            <p:spPr>
              <a:xfrm>
                <a:off x="8586108" y="5358976"/>
                <a:ext cx="974267" cy="3651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리프 노드</a:t>
                </a:r>
                <a:endParaRPr lang="en-US" altLang="ko-KR" sz="500" dirty="0"/>
              </a:p>
              <a:p>
                <a:pPr algn="ctr"/>
                <a:r>
                  <a:rPr lang="en-US" altLang="ko-KR" sz="500" dirty="0"/>
                  <a:t>Triangle</a:t>
                </a:r>
                <a:endParaRPr lang="ko-KR" altLang="en-US" sz="500" dirty="0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C3BF4928-4778-45FC-A250-6813550CB734}"/>
                  </a:ext>
                </a:extLst>
              </p:cNvPr>
              <p:cNvSpPr/>
              <p:nvPr/>
            </p:nvSpPr>
            <p:spPr>
              <a:xfrm>
                <a:off x="9857403" y="5366812"/>
                <a:ext cx="974267" cy="3651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리프 노드</a:t>
                </a:r>
                <a:endParaRPr lang="en-US" altLang="ko-KR" sz="500" dirty="0"/>
              </a:p>
              <a:p>
                <a:pPr algn="ctr"/>
                <a:r>
                  <a:rPr lang="en-US" altLang="ko-KR" sz="500" dirty="0"/>
                  <a:t>Triangle</a:t>
                </a:r>
                <a:endParaRPr lang="ko-KR" altLang="en-US" sz="500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C951AD6D-C0EC-4C90-AF36-BBAA8BC4988B}"/>
                  </a:ext>
                </a:extLst>
              </p:cNvPr>
              <p:cNvSpPr/>
              <p:nvPr/>
            </p:nvSpPr>
            <p:spPr>
              <a:xfrm>
                <a:off x="8637035" y="4517309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내부 노드</a:t>
                </a: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6BF09776-C007-49EA-8282-AFD764FF9E2A}"/>
                  </a:ext>
                </a:extLst>
              </p:cNvPr>
              <p:cNvSpPr/>
              <p:nvPr/>
            </p:nvSpPr>
            <p:spPr>
              <a:xfrm>
                <a:off x="7351361" y="4517308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내부 노드</a:t>
                </a:r>
              </a:p>
            </p:txBody>
          </p:sp>
          <p:cxnSp>
            <p:nvCxnSpPr>
              <p:cNvPr id="55" name="직선 화살표 연결선 54">
                <a:extLst>
                  <a:ext uri="{FF2B5EF4-FFF2-40B4-BE49-F238E27FC236}">
                    <a16:creationId xmlns:a16="http://schemas.microsoft.com/office/drawing/2014/main" id="{54BD5CE3-B781-4272-AA17-9009396F8EEA}"/>
                  </a:ext>
                </a:extLst>
              </p:cNvPr>
              <p:cNvCxnSpPr>
                <a:stCxn id="42" idx="2"/>
                <a:endCxn id="53" idx="0"/>
              </p:cNvCxnSpPr>
              <p:nvPr/>
            </p:nvCxnSpPr>
            <p:spPr>
              <a:xfrm flipH="1">
                <a:off x="9073241" y="4231520"/>
                <a:ext cx="478197" cy="2857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A33257CC-E163-4256-B254-78BF15338E41}"/>
                  </a:ext>
                </a:extLst>
              </p:cNvPr>
              <p:cNvCxnSpPr>
                <a:stCxn id="41" idx="2"/>
                <a:endCxn id="54" idx="0"/>
              </p:cNvCxnSpPr>
              <p:nvPr/>
            </p:nvCxnSpPr>
            <p:spPr>
              <a:xfrm flipH="1">
                <a:off x="7787567" y="4301378"/>
                <a:ext cx="50925" cy="2159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BA4EAA79-95D5-4911-BB0B-6DA8BD7583CF}"/>
                </a:ext>
              </a:extLst>
            </p:cNvPr>
            <p:cNvGrpSpPr/>
            <p:nvPr/>
          </p:nvGrpSpPr>
          <p:grpSpPr>
            <a:xfrm>
              <a:off x="7210062" y="765045"/>
              <a:ext cx="4264090" cy="3069771"/>
              <a:chOff x="7386722" y="365125"/>
              <a:chExt cx="4264090" cy="3069771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87EF9C1C-212D-48BB-B5C6-C886065C83C2}"/>
                  </a:ext>
                </a:extLst>
              </p:cNvPr>
              <p:cNvSpPr/>
              <p:nvPr/>
            </p:nvSpPr>
            <p:spPr>
              <a:xfrm>
                <a:off x="7386722" y="365125"/>
                <a:ext cx="4264090" cy="30697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dirty="0"/>
                  <a:t>Transformation BVH </a:t>
                </a:r>
                <a:r>
                  <a:rPr lang="ko-KR" altLang="en-US" dirty="0"/>
                  <a:t>트리</a:t>
                </a: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A775FEC-0A52-40CE-B8DA-7BB8EBE3FA6D}"/>
                  </a:ext>
                </a:extLst>
              </p:cNvPr>
              <p:cNvSpPr/>
              <p:nvPr/>
            </p:nvSpPr>
            <p:spPr>
              <a:xfrm>
                <a:off x="8822085" y="873412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/>
                  <a:t>루트 노드</a:t>
                </a: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AE8AC617-248D-4FB7-B811-347BCE66D9D1}"/>
                  </a:ext>
                </a:extLst>
              </p:cNvPr>
              <p:cNvSpPr/>
              <p:nvPr/>
            </p:nvSpPr>
            <p:spPr>
              <a:xfrm>
                <a:off x="7847812" y="1411413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/>
                  <a:t>내부 노드</a:t>
                </a: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D26F245-4B84-40CD-BC5F-7314D25C0191}"/>
                  </a:ext>
                </a:extLst>
              </p:cNvPr>
              <p:cNvSpPr/>
              <p:nvPr/>
            </p:nvSpPr>
            <p:spPr>
              <a:xfrm>
                <a:off x="9560758" y="1341555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/>
                  <a:t>내부 노드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23B3799E-35B9-403C-9C1E-2F534DFA70D7}"/>
                  </a:ext>
                </a:extLst>
              </p:cNvPr>
              <p:cNvSpPr/>
              <p:nvPr/>
            </p:nvSpPr>
            <p:spPr>
              <a:xfrm>
                <a:off x="10326253" y="1905282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/>
                  <a:t>내부 노드</a:t>
                </a:r>
              </a:p>
            </p:txBody>
          </p:sp>
          <p:cxnSp>
            <p:nvCxnSpPr>
              <p:cNvPr id="10" name="직선 화살표 연결선 9">
                <a:extLst>
                  <a:ext uri="{FF2B5EF4-FFF2-40B4-BE49-F238E27FC236}">
                    <a16:creationId xmlns:a16="http://schemas.microsoft.com/office/drawing/2014/main" id="{B0F3384C-70BC-4784-B1EC-092D7B4178BB}"/>
                  </a:ext>
                </a:extLst>
              </p:cNvPr>
              <p:cNvCxnSpPr>
                <a:cxnSpLocks/>
                <a:stCxn id="5" idx="2"/>
                <a:endCxn id="6" idx="0"/>
              </p:cNvCxnSpPr>
              <p:nvPr/>
            </p:nvCxnSpPr>
            <p:spPr>
              <a:xfrm flipH="1">
                <a:off x="8284018" y="1181553"/>
                <a:ext cx="974273" cy="2298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BA063E19-AAC0-42C6-9F5A-CD6111BBF2DA}"/>
                  </a:ext>
                </a:extLst>
              </p:cNvPr>
              <p:cNvCxnSpPr>
                <a:stCxn id="5" idx="2"/>
                <a:endCxn id="8" idx="0"/>
              </p:cNvCxnSpPr>
              <p:nvPr/>
            </p:nvCxnSpPr>
            <p:spPr>
              <a:xfrm>
                <a:off x="9258291" y="1181553"/>
                <a:ext cx="738673" cy="16000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7840DFA1-195F-4215-8956-095BD264DF11}"/>
                  </a:ext>
                </a:extLst>
              </p:cNvPr>
              <p:cNvCxnSpPr>
                <a:cxnSpLocks/>
                <a:stCxn id="8" idx="2"/>
                <a:endCxn id="9" idx="0"/>
              </p:cNvCxnSpPr>
              <p:nvPr/>
            </p:nvCxnSpPr>
            <p:spPr>
              <a:xfrm>
                <a:off x="9996964" y="1649696"/>
                <a:ext cx="765495" cy="2555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76802AF4-0688-4390-A92D-BAE892927A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8767" y="2332686"/>
                <a:ext cx="1" cy="295112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9DB4319F-EEBC-461D-9375-97561CB3EF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84017" y="2332686"/>
                <a:ext cx="0" cy="279561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C9280257-1E49-4CE0-8922-2320F184E2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0062" y="2332686"/>
                <a:ext cx="1" cy="295112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77023DCC-3C30-4872-892A-644DBAC471B5}"/>
                  </a:ext>
                </a:extLst>
              </p:cNvPr>
              <p:cNvSpPr/>
              <p:nvPr/>
            </p:nvSpPr>
            <p:spPr>
              <a:xfrm>
                <a:off x="7796887" y="2777153"/>
                <a:ext cx="974267" cy="3651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/>
                  <a:t>리프 노드</a:t>
                </a:r>
                <a:endParaRPr lang="en-US" altLang="ko-KR" sz="1050" dirty="0"/>
              </a:p>
              <a:p>
                <a:pPr algn="ctr"/>
                <a:r>
                  <a:rPr lang="en-US" altLang="ko-KR" sz="1050" dirty="0"/>
                  <a:t>Mesh</a:t>
                </a:r>
                <a:r>
                  <a:rPr lang="ko-KR" altLang="en-US" sz="1050" dirty="0"/>
                  <a:t> 인덱스</a:t>
                </a: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7DB7C73-5D06-4FDF-AA50-0D5DDDF1C144}"/>
                  </a:ext>
                </a:extLst>
              </p:cNvPr>
              <p:cNvSpPr/>
              <p:nvPr/>
            </p:nvSpPr>
            <p:spPr>
              <a:xfrm>
                <a:off x="9031634" y="2777152"/>
                <a:ext cx="974267" cy="3651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/>
                  <a:t>리프 노드</a:t>
                </a:r>
                <a:endParaRPr lang="en-US" altLang="ko-KR" sz="1050" dirty="0"/>
              </a:p>
              <a:p>
                <a:pPr algn="ctr"/>
                <a:r>
                  <a:rPr lang="en-US" altLang="ko-KR" sz="1050" dirty="0"/>
                  <a:t>Mesh</a:t>
                </a:r>
                <a:r>
                  <a:rPr lang="ko-KR" altLang="en-US" sz="1050" dirty="0"/>
                  <a:t> 인덱스</a:t>
                </a: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ED011F6-4D0A-4F85-A28C-09292A5EF7B5}"/>
                  </a:ext>
                </a:extLst>
              </p:cNvPr>
              <p:cNvSpPr/>
              <p:nvPr/>
            </p:nvSpPr>
            <p:spPr>
              <a:xfrm>
                <a:off x="10302929" y="2784988"/>
                <a:ext cx="974267" cy="3651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/>
                  <a:t>리프 노드</a:t>
                </a:r>
                <a:endParaRPr lang="en-US" altLang="ko-KR" sz="1050" dirty="0"/>
              </a:p>
              <a:p>
                <a:pPr algn="ctr"/>
                <a:r>
                  <a:rPr lang="en-US" altLang="ko-KR" sz="1050" dirty="0"/>
                  <a:t>Mesh</a:t>
                </a:r>
                <a:r>
                  <a:rPr lang="ko-KR" altLang="en-US" sz="1050" dirty="0"/>
                  <a:t> 인덱스</a:t>
                </a: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5653AC7C-68CB-4DBC-873F-D2E218347CDF}"/>
                  </a:ext>
                </a:extLst>
              </p:cNvPr>
              <p:cNvSpPr/>
              <p:nvPr/>
            </p:nvSpPr>
            <p:spPr>
              <a:xfrm>
                <a:off x="9082561" y="1935485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/>
                  <a:t>내부 노드</a:t>
                </a: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7D17F34-B521-41D7-88F8-002AD9A78370}"/>
                  </a:ext>
                </a:extLst>
              </p:cNvPr>
              <p:cNvSpPr/>
              <p:nvPr/>
            </p:nvSpPr>
            <p:spPr>
              <a:xfrm>
                <a:off x="7796887" y="1935484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/>
                  <a:t>내부 노드</a:t>
                </a:r>
              </a:p>
            </p:txBody>
          </p: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704EEFB2-3C0B-4732-A00E-745707944501}"/>
                  </a:ext>
                </a:extLst>
              </p:cNvPr>
              <p:cNvCxnSpPr>
                <a:stCxn id="8" idx="2"/>
                <a:endCxn id="31" idx="0"/>
              </p:cNvCxnSpPr>
              <p:nvPr/>
            </p:nvCxnSpPr>
            <p:spPr>
              <a:xfrm flipH="1">
                <a:off x="9518767" y="1649696"/>
                <a:ext cx="478197" cy="2857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B5C2469E-6829-4EC3-8AF6-2D084AAFD0DD}"/>
                  </a:ext>
                </a:extLst>
              </p:cNvPr>
              <p:cNvCxnSpPr>
                <a:stCxn id="6" idx="2"/>
                <a:endCxn id="32" idx="0"/>
              </p:cNvCxnSpPr>
              <p:nvPr/>
            </p:nvCxnSpPr>
            <p:spPr>
              <a:xfrm flipH="1">
                <a:off x="8233093" y="1719554"/>
                <a:ext cx="50925" cy="2159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89380EAC-A875-4FFB-9BAC-E2233C6D2555}"/>
                </a:ext>
              </a:extLst>
            </p:cNvPr>
            <p:cNvGrpSpPr/>
            <p:nvPr/>
          </p:nvGrpSpPr>
          <p:grpSpPr>
            <a:xfrm>
              <a:off x="9576153" y="4427226"/>
              <a:ext cx="2426739" cy="1594010"/>
              <a:chOff x="6941196" y="2946949"/>
              <a:chExt cx="4264090" cy="3069771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83B03A73-CCEB-4BFA-B4B5-1965FD5A1D96}"/>
                  </a:ext>
                </a:extLst>
              </p:cNvPr>
              <p:cNvSpPr/>
              <p:nvPr/>
            </p:nvSpPr>
            <p:spPr>
              <a:xfrm>
                <a:off x="6941196" y="2946949"/>
                <a:ext cx="4264090" cy="30697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1050" dirty="0"/>
                  <a:t>Mesh BVH </a:t>
                </a:r>
                <a:r>
                  <a:rPr lang="ko-KR" altLang="en-US" sz="1000" dirty="0"/>
                  <a:t>트리</a:t>
                </a:r>
                <a:endParaRPr lang="ko-KR" altLang="en-US" sz="1050" dirty="0"/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645F9C0E-1DF4-41CF-852C-9791D11B3FE9}"/>
                  </a:ext>
                </a:extLst>
              </p:cNvPr>
              <p:cNvSpPr/>
              <p:nvPr/>
            </p:nvSpPr>
            <p:spPr>
              <a:xfrm>
                <a:off x="8376559" y="3455236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루트 노드</a:t>
                </a: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2A12DB7F-B4C8-4A05-B420-51FF31189183}"/>
                  </a:ext>
                </a:extLst>
              </p:cNvPr>
              <p:cNvSpPr/>
              <p:nvPr/>
            </p:nvSpPr>
            <p:spPr>
              <a:xfrm>
                <a:off x="7402286" y="3993237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내부 노드</a:t>
                </a: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D21F45B3-A6BB-4EC2-9975-FF6112522E61}"/>
                  </a:ext>
                </a:extLst>
              </p:cNvPr>
              <p:cNvSpPr/>
              <p:nvPr/>
            </p:nvSpPr>
            <p:spPr>
              <a:xfrm>
                <a:off x="9115232" y="3923379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내부 노드</a:t>
                </a: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D70995F4-6A05-47A8-8277-9B239D9709CE}"/>
                  </a:ext>
                </a:extLst>
              </p:cNvPr>
              <p:cNvSpPr/>
              <p:nvPr/>
            </p:nvSpPr>
            <p:spPr>
              <a:xfrm>
                <a:off x="9880727" y="4487106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내부 노드</a:t>
                </a:r>
              </a:p>
            </p:txBody>
          </p:sp>
          <p:cxnSp>
            <p:nvCxnSpPr>
              <p:cNvPr id="69" name="직선 화살표 연결선 68">
                <a:extLst>
                  <a:ext uri="{FF2B5EF4-FFF2-40B4-BE49-F238E27FC236}">
                    <a16:creationId xmlns:a16="http://schemas.microsoft.com/office/drawing/2014/main" id="{D5A1D62C-957F-4A30-B9E4-538CF3DDAB9F}"/>
                  </a:ext>
                </a:extLst>
              </p:cNvPr>
              <p:cNvCxnSpPr>
                <a:cxnSpLocks/>
                <a:stCxn id="65" idx="2"/>
                <a:endCxn id="66" idx="0"/>
              </p:cNvCxnSpPr>
              <p:nvPr/>
            </p:nvCxnSpPr>
            <p:spPr>
              <a:xfrm flipH="1">
                <a:off x="7838492" y="3763377"/>
                <a:ext cx="974273" cy="2298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790C2AD4-A99D-43B1-9CBD-B09404FCF451}"/>
                  </a:ext>
                </a:extLst>
              </p:cNvPr>
              <p:cNvCxnSpPr>
                <a:stCxn id="65" idx="2"/>
                <a:endCxn id="67" idx="0"/>
              </p:cNvCxnSpPr>
              <p:nvPr/>
            </p:nvCxnSpPr>
            <p:spPr>
              <a:xfrm>
                <a:off x="8812765" y="3763377"/>
                <a:ext cx="738673" cy="16000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화살표 연결선 70">
                <a:extLst>
                  <a:ext uri="{FF2B5EF4-FFF2-40B4-BE49-F238E27FC236}">
                    <a16:creationId xmlns:a16="http://schemas.microsoft.com/office/drawing/2014/main" id="{CC6EF3DB-2656-4114-94F1-358642E5405F}"/>
                  </a:ext>
                </a:extLst>
              </p:cNvPr>
              <p:cNvCxnSpPr>
                <a:cxnSpLocks/>
                <a:stCxn id="67" idx="2"/>
                <a:endCxn id="68" idx="0"/>
              </p:cNvCxnSpPr>
              <p:nvPr/>
            </p:nvCxnSpPr>
            <p:spPr>
              <a:xfrm>
                <a:off x="9551438" y="4231520"/>
                <a:ext cx="765495" cy="2555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7A16D0A7-49D6-4F22-9E9A-693A10E12D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73241" y="4914510"/>
                <a:ext cx="1" cy="295112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D2FD2707-02CB-49CD-BC08-6A51DD6B28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38491" y="4914510"/>
                <a:ext cx="0" cy="279561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55BE1D2E-C80E-42DF-8806-136D7BFDEC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44536" y="4914510"/>
                <a:ext cx="1" cy="295112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1F69C205-5515-4B6E-B568-EBF28C0A2822}"/>
                  </a:ext>
                </a:extLst>
              </p:cNvPr>
              <p:cNvSpPr/>
              <p:nvPr/>
            </p:nvSpPr>
            <p:spPr>
              <a:xfrm>
                <a:off x="7351361" y="5358977"/>
                <a:ext cx="974267" cy="3651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리프 노드</a:t>
                </a:r>
                <a:endParaRPr lang="en-US" altLang="ko-KR" sz="500" dirty="0"/>
              </a:p>
              <a:p>
                <a:pPr algn="ctr"/>
                <a:r>
                  <a:rPr lang="en-US" altLang="ko-KR" sz="500" dirty="0"/>
                  <a:t>Triangle</a:t>
                </a:r>
                <a:endParaRPr lang="ko-KR" altLang="en-US" sz="500" dirty="0"/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D7EABDC7-CEA0-4F21-961B-0EA12BBE4B11}"/>
                  </a:ext>
                </a:extLst>
              </p:cNvPr>
              <p:cNvSpPr/>
              <p:nvPr/>
            </p:nvSpPr>
            <p:spPr>
              <a:xfrm>
                <a:off x="8586108" y="5358976"/>
                <a:ext cx="974267" cy="3651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리프 노드</a:t>
                </a:r>
                <a:endParaRPr lang="en-US" altLang="ko-KR" sz="500" dirty="0"/>
              </a:p>
              <a:p>
                <a:pPr algn="ctr"/>
                <a:r>
                  <a:rPr lang="en-US" altLang="ko-KR" sz="500" dirty="0"/>
                  <a:t>Triangle</a:t>
                </a:r>
                <a:endParaRPr lang="ko-KR" altLang="en-US" sz="500" dirty="0"/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ED580607-1BA9-4205-8F3C-06F21F2913AC}"/>
                  </a:ext>
                </a:extLst>
              </p:cNvPr>
              <p:cNvSpPr/>
              <p:nvPr/>
            </p:nvSpPr>
            <p:spPr>
              <a:xfrm>
                <a:off x="9857403" y="5366812"/>
                <a:ext cx="974267" cy="3651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리프 노드</a:t>
                </a:r>
                <a:endParaRPr lang="en-US" altLang="ko-KR" sz="500" dirty="0"/>
              </a:p>
              <a:p>
                <a:pPr algn="ctr"/>
                <a:r>
                  <a:rPr lang="en-US" altLang="ko-KR" sz="500" dirty="0"/>
                  <a:t>Triangle</a:t>
                </a:r>
                <a:endParaRPr lang="ko-KR" altLang="en-US" sz="500" dirty="0"/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8B51D63F-99CE-4EE1-A35B-F6E879D32C09}"/>
                  </a:ext>
                </a:extLst>
              </p:cNvPr>
              <p:cNvSpPr/>
              <p:nvPr/>
            </p:nvSpPr>
            <p:spPr>
              <a:xfrm>
                <a:off x="8637035" y="4517309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내부 노드</a:t>
                </a: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84CB603-DC52-4A65-9554-45A0D7EC3F7A}"/>
                  </a:ext>
                </a:extLst>
              </p:cNvPr>
              <p:cNvSpPr/>
              <p:nvPr/>
            </p:nvSpPr>
            <p:spPr>
              <a:xfrm>
                <a:off x="7351361" y="4517308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내부 노드</a:t>
                </a:r>
              </a:p>
            </p:txBody>
          </p:sp>
          <p:cxnSp>
            <p:nvCxnSpPr>
              <p:cNvPr id="80" name="직선 화살표 연결선 79">
                <a:extLst>
                  <a:ext uri="{FF2B5EF4-FFF2-40B4-BE49-F238E27FC236}">
                    <a16:creationId xmlns:a16="http://schemas.microsoft.com/office/drawing/2014/main" id="{5551CA5F-CB9B-4EED-8F88-547103FED48E}"/>
                  </a:ext>
                </a:extLst>
              </p:cNvPr>
              <p:cNvCxnSpPr>
                <a:stCxn id="67" idx="2"/>
                <a:endCxn id="78" idx="0"/>
              </p:cNvCxnSpPr>
              <p:nvPr/>
            </p:nvCxnSpPr>
            <p:spPr>
              <a:xfrm flipH="1">
                <a:off x="9073241" y="4231520"/>
                <a:ext cx="478197" cy="2857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화살표 연결선 80">
                <a:extLst>
                  <a:ext uri="{FF2B5EF4-FFF2-40B4-BE49-F238E27FC236}">
                    <a16:creationId xmlns:a16="http://schemas.microsoft.com/office/drawing/2014/main" id="{595773C5-92A7-4F90-9340-46A316D7C604}"/>
                  </a:ext>
                </a:extLst>
              </p:cNvPr>
              <p:cNvCxnSpPr>
                <a:stCxn id="66" idx="2"/>
                <a:endCxn id="79" idx="0"/>
              </p:cNvCxnSpPr>
              <p:nvPr/>
            </p:nvCxnSpPr>
            <p:spPr>
              <a:xfrm flipH="1">
                <a:off x="7787567" y="4301378"/>
                <a:ext cx="50925" cy="2159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5EDC2BBC-DDD6-4BDB-A83C-FE86678DDA95}"/>
              </a:ext>
            </a:extLst>
          </p:cNvPr>
          <p:cNvCxnSpPr>
            <a:stCxn id="20" idx="2"/>
            <a:endCxn id="39" idx="0"/>
          </p:cNvCxnSpPr>
          <p:nvPr/>
        </p:nvCxnSpPr>
        <p:spPr>
          <a:xfrm>
            <a:off x="7836773" y="3578057"/>
            <a:ext cx="47205" cy="880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AA7A763A-869E-43DD-8F0A-DA5A203A2C1A}"/>
              </a:ext>
            </a:extLst>
          </p:cNvPr>
          <p:cNvCxnSpPr>
            <a:stCxn id="21" idx="2"/>
            <a:endCxn id="39" idx="0"/>
          </p:cNvCxnSpPr>
          <p:nvPr/>
        </p:nvCxnSpPr>
        <p:spPr>
          <a:xfrm flipH="1">
            <a:off x="7883978" y="3578056"/>
            <a:ext cx="1187542" cy="880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1A9942B4-7C37-476C-B53F-699CDDDA3BF7}"/>
              </a:ext>
            </a:extLst>
          </p:cNvPr>
          <p:cNvCxnSpPr>
            <a:cxnSpLocks/>
            <a:stCxn id="22" idx="2"/>
            <a:endCxn id="64" idx="0"/>
          </p:cNvCxnSpPr>
          <p:nvPr/>
        </p:nvCxnSpPr>
        <p:spPr>
          <a:xfrm>
            <a:off x="10342815" y="3585892"/>
            <a:ext cx="176120" cy="877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5458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BVH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45A78784-36F7-416F-8356-2E2264BCDE76}" type="slidenum">
              <a:rPr lang="ko-KR" altLang="en-US" smtClean="0"/>
              <a:t>48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1767158"/>
              </p:ext>
            </p:extLst>
          </p:nvPr>
        </p:nvGraphicFramePr>
        <p:xfrm>
          <a:off x="673360" y="1784217"/>
          <a:ext cx="5403979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BuildBVHAs2Layer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4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BuildBVHAs2Layer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FrameInput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input, OUT BVH*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bvhTransform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OUT BVH*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staticMeshBVH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OUT int*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staticMeshBVHCount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OUT BVH*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dynamicMeshBVH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OUT int*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dynamicMeshBVHCount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생성하는 함수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위에서 언급한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Transformation, Mesh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단위로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나누어서 만듦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Dynamic BVH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경우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프레임을 생성 시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다시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생성해야 하므로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파라미터를 나눔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BVH::BuildBVHAs2Layer(input, &amp;</a:t>
                      </a:r>
                      <a:r>
                        <a:rPr lang="en-US" altLang="ko-KR" sz="12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bvhTransform</a:t>
                      </a:r>
                      <a:r>
                        <a:rPr lang="en-US" altLang="ko-KR" sz="12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12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, &amp;</a:t>
                      </a:r>
                      <a:r>
                        <a:rPr lang="en-US" altLang="ko-KR" sz="12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dynamicMeshBVH</a:t>
                      </a:r>
                      <a:r>
                        <a:rPr lang="en-US" altLang="ko-KR" sz="12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B954BE29-A2D2-4081-BAEB-B62BCA90CB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0244017"/>
              </p:ext>
            </p:extLst>
          </p:nvPr>
        </p:nvGraphicFramePr>
        <p:xfrm>
          <a:off x="6170647" y="1784218"/>
          <a:ext cx="5497288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1002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189656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BuildBVHAs2Layer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FrameInput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해당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Frame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데이터를 가지고 있는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마샬링된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데이터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1574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bvhTransform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BVH*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Transform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으로 만들어진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BVH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78408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staticMeshBVH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BVH**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바뀌지 않는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일반적인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Mesh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BVH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를 만듦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배열의 포인터로 처리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175373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staticMeshBVHCount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int*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Static Mesh BVH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개수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868369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dynamicMeshBVH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BVH**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Skinned Mesh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같은 변형되는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Mesh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로 만들어질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BVH.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배열의 포인터로 처리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463649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dynamicMeshBVHCount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Int*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Dynamic Mesh BVH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개수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260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27875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목표치 검증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ko-KR" altLang="en-US" sz="2400" dirty="0"/>
              <a:t>실제와 비슷한</a:t>
            </a:r>
            <a:r>
              <a:rPr lang="en-US" altLang="ko-KR" sz="2400" dirty="0"/>
              <a:t>, Ground Truth (reference image)</a:t>
            </a:r>
            <a:r>
              <a:rPr lang="ko-KR" altLang="en-US" sz="2400" dirty="0"/>
              <a:t>와 만들어진 이미지를 </a:t>
            </a:r>
            <a:r>
              <a:rPr lang="en-US" altLang="ko-KR" sz="2400" dirty="0"/>
              <a:t>IQA </a:t>
            </a:r>
            <a:r>
              <a:rPr lang="ko-KR" altLang="en-US" sz="2400" dirty="0"/>
              <a:t>기법을 사용하여 비교</a:t>
            </a:r>
            <a:endParaRPr lang="en-US" altLang="ko-KR" sz="2400" dirty="0"/>
          </a:p>
          <a:p>
            <a:pPr lvl="1">
              <a:lnSpc>
                <a:spcPct val="110000"/>
              </a:lnSpc>
            </a:pPr>
            <a:r>
              <a:rPr lang="en-US" altLang="ko-KR" sz="2000" dirty="0"/>
              <a:t>Ground Truth</a:t>
            </a:r>
            <a:r>
              <a:rPr lang="ko-KR" altLang="en-US" sz="2000" dirty="0"/>
              <a:t>는 </a:t>
            </a:r>
            <a:r>
              <a:rPr lang="en-US" altLang="ko-KR" sz="2000" dirty="0"/>
              <a:t>Path-Tracing </a:t>
            </a:r>
            <a:r>
              <a:rPr lang="ko-KR" altLang="en-US" sz="2000" dirty="0"/>
              <a:t>기법으로 </a:t>
            </a:r>
            <a:r>
              <a:rPr lang="ko-KR" altLang="en-US" sz="2000" dirty="0" err="1"/>
              <a:t>몇만번</a:t>
            </a:r>
            <a:r>
              <a:rPr lang="ko-KR" altLang="en-US" sz="2000" dirty="0"/>
              <a:t> 이상의 샘플링을 사용하여 생성</a:t>
            </a:r>
            <a:endParaRPr lang="en-US" altLang="ko-KR" sz="2000" dirty="0"/>
          </a:p>
          <a:p>
            <a:pPr lvl="2">
              <a:lnSpc>
                <a:spcPct val="110000"/>
              </a:lnSpc>
            </a:pPr>
            <a:r>
              <a:rPr lang="en-US" altLang="ko-KR" sz="1600" dirty="0"/>
              <a:t>Uniform random sampling</a:t>
            </a:r>
          </a:p>
          <a:p>
            <a:pPr>
              <a:lnSpc>
                <a:spcPct val="110000"/>
              </a:lnSpc>
            </a:pPr>
            <a:r>
              <a:rPr lang="ko-KR" altLang="en-US" sz="2400" dirty="0"/>
              <a:t>일반적으로 </a:t>
            </a:r>
            <a:r>
              <a:rPr lang="en-US" altLang="ko-KR" sz="2400" dirty="0"/>
              <a:t>RMSE </a:t>
            </a:r>
            <a:r>
              <a:rPr lang="ko-KR" altLang="en-US" sz="2400" dirty="0"/>
              <a:t>사용</a:t>
            </a:r>
            <a:endParaRPr lang="en-US" altLang="ko-KR" sz="2400" dirty="0"/>
          </a:p>
          <a:p>
            <a:pPr lvl="1">
              <a:lnSpc>
                <a:spcPct val="110000"/>
              </a:lnSpc>
            </a:pPr>
            <a:r>
              <a:rPr lang="en-US" altLang="ko-KR" sz="2000" dirty="0"/>
              <a:t>MS-SSIM,</a:t>
            </a:r>
            <a:r>
              <a:rPr lang="ko-KR" altLang="en-US" sz="2000" dirty="0"/>
              <a:t> </a:t>
            </a:r>
            <a:r>
              <a:rPr lang="en-US" altLang="ko-KR" sz="2000" dirty="0"/>
              <a:t>SC-QI</a:t>
            </a:r>
            <a:r>
              <a:rPr lang="ko-KR" altLang="en-US" sz="2000" dirty="0"/>
              <a:t> 추천</a:t>
            </a:r>
            <a:r>
              <a:rPr lang="en-US" altLang="ko-KR" sz="2000" dirty="0"/>
              <a:t> [Whittle et al., 2017]</a:t>
            </a:r>
          </a:p>
          <a:p>
            <a:pPr>
              <a:lnSpc>
                <a:spcPct val="110000"/>
              </a:lnSpc>
            </a:pPr>
            <a:r>
              <a:rPr lang="en-US" altLang="ko-KR" sz="2400" dirty="0"/>
              <a:t>MLT, PT </a:t>
            </a:r>
            <a:r>
              <a:rPr lang="ko-KR" altLang="en-US" sz="2400" dirty="0"/>
              <a:t>등 여러 기법에 대한 판단 방법이 될 수 있음</a:t>
            </a:r>
            <a:endParaRPr lang="en-US" altLang="ko-KR" sz="2400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EBA07D-4314-4168-8B3E-9FC843F4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4116355" cy="365125"/>
          </a:xfrm>
        </p:spPr>
        <p:txBody>
          <a:bodyPr/>
          <a:lstStyle/>
          <a:p>
            <a:r>
              <a:rPr lang="en-US" altLang="ko-KR" dirty="0"/>
              <a:t>※ “</a:t>
            </a:r>
            <a:r>
              <a:rPr lang="ko-KR" altLang="ko-KR" dirty="0"/>
              <a:t>목표치에 대한 검증 방법 완성도가 </a:t>
            </a:r>
            <a:r>
              <a:rPr lang="ko-KR" altLang="ko-KR" dirty="0" err="1"/>
              <a:t>나와야함</a:t>
            </a:r>
            <a:r>
              <a:rPr lang="en-US" altLang="ko-KR" dirty="0"/>
              <a:t>”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C261DE-5029-4EE2-A7AD-10ED5057B1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697"/>
          <a:stretch/>
        </p:blipFill>
        <p:spPr>
          <a:xfrm>
            <a:off x="6480743" y="2312492"/>
            <a:ext cx="5420228" cy="223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99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J3ue35ago3Y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9525" y="0"/>
            <a:ext cx="12192000" cy="6858000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7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목표치 검증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45A78784-36F7-416F-8356-2E2264BCDE76}" type="slidenum">
              <a:rPr lang="ko-KR" altLang="en-US" smtClean="0"/>
              <a:t>50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5269027"/>
              </p:ext>
            </p:extLst>
          </p:nvPr>
        </p:nvGraphicFramePr>
        <p:xfrm>
          <a:off x="673360" y="1784217"/>
          <a:ext cx="5403979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GetRMSE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</a:t>
                      </a:r>
                      <a:r>
                        <a:rPr lang="en-US" altLang="ko-KR" sz="14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GetRMSE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ColorRGBA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image1, const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ColorRGBA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image2);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두 이미지 간의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RMSE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391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RMSE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방법으로 두 </a:t>
                      </a:r>
                      <a:r>
                        <a:rPr lang="ko-KR" altLang="en-US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이미지간의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에러 퀄리티를 계산하는 함수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err =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GetRMSE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refImg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synthImg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B954BE29-A2D2-4081-BAEB-B62BCA90CB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0115720"/>
              </p:ext>
            </p:extLst>
          </p:nvPr>
        </p:nvGraphicFramePr>
        <p:xfrm>
          <a:off x="6170647" y="1784218"/>
          <a:ext cx="5497288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GetRMSE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image1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ColorRGBA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비교할 이미지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image2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ColorRGBA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비교할 이미지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784082"/>
                  </a:ext>
                </a:extLst>
              </a:tr>
            </a:tbl>
          </a:graphicData>
        </a:graphic>
      </p:graphicFrame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9B633540-8086-4F27-9436-CD552B050C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2896787"/>
              </p:ext>
            </p:extLst>
          </p:nvPr>
        </p:nvGraphicFramePr>
        <p:xfrm>
          <a:off x="667140" y="3833546"/>
          <a:ext cx="5403979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GetMSSSIM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</a:t>
                      </a:r>
                      <a:r>
                        <a:rPr lang="en-US" altLang="ko-KR" sz="14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MSSSIM</a:t>
                      </a:r>
                      <a:r>
                        <a:rPr lang="en-US" altLang="ko-KR" sz="14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ColorRGBA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image1, const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ColorRGBA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image2);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두 이미지 간의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MS_SSIM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391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MSE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계열의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MS-SSIM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방법으로 두 </a:t>
                      </a:r>
                      <a:r>
                        <a:rPr lang="ko-KR" altLang="en-US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이미지간의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에러 퀄리티를 계산하는 함수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err =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GetMSSSIM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refImg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synthImg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E989B08D-87DC-4B09-8EF8-BEA4B58EA7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2903428"/>
              </p:ext>
            </p:extLst>
          </p:nvPr>
        </p:nvGraphicFramePr>
        <p:xfrm>
          <a:off x="6164427" y="3833547"/>
          <a:ext cx="5497288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GetMS_SSIM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image1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ColorRGBA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비교할 이미지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image2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ColorRGBA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비교할 이미지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784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05012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A0123DB-A143-4DED-82DA-CF72D9631C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8" t="-11046" r="5352" b="-3403"/>
          <a:stretch/>
        </p:blipFill>
        <p:spPr>
          <a:xfrm>
            <a:off x="746125" y="1844407"/>
            <a:ext cx="869949" cy="827626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BB328486-14C0-48B0-8800-240770D9A16F}"/>
              </a:ext>
            </a:extLst>
          </p:cNvPr>
          <p:cNvSpPr txBox="1">
            <a:spLocks/>
          </p:cNvSpPr>
          <p:nvPr/>
        </p:nvSpPr>
        <p:spPr>
          <a:xfrm>
            <a:off x="1912087" y="2035275"/>
            <a:ext cx="3500402" cy="488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/>
              <a:t>Windows 10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1E2F979-B756-41F3-BDA6-9447C152613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44" t="-7975" r="-9075" b="-4821"/>
          <a:stretch/>
        </p:blipFill>
        <p:spPr>
          <a:xfrm>
            <a:off x="749808" y="2967390"/>
            <a:ext cx="859536" cy="827626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73461C1C-BB7C-4F74-B415-B276AE8353C2}"/>
              </a:ext>
            </a:extLst>
          </p:cNvPr>
          <p:cNvSpPr txBox="1">
            <a:spLocks/>
          </p:cNvSpPr>
          <p:nvPr/>
        </p:nvSpPr>
        <p:spPr>
          <a:xfrm>
            <a:off x="1911797" y="3115604"/>
            <a:ext cx="3500692" cy="635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/>
              <a:t>Visual Studio 2017.15.9.17</a:t>
            </a:r>
          </a:p>
          <a:p>
            <a:pPr marL="0" indent="0">
              <a:buNone/>
            </a:pPr>
            <a:r>
              <a:rPr lang="en-US" altLang="ko-KR" sz="1600" dirty="0"/>
              <a:t>C++ / MSVC, CUDA / NVCC</a:t>
            </a: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9E8EAB78-4CE3-443C-9E11-3EF64245E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5878" y="1932498"/>
            <a:ext cx="2381407" cy="18647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1600" dirty="0"/>
              <a:t>PC</a:t>
            </a:r>
            <a:r>
              <a:rPr lang="ko-KR" altLang="en-US" sz="1600" dirty="0"/>
              <a:t> </a:t>
            </a:r>
            <a:r>
              <a:rPr lang="en-US" altLang="ko-KR" sz="1600" dirty="0"/>
              <a:t>1</a:t>
            </a:r>
          </a:p>
          <a:p>
            <a:pPr marL="0" indent="0">
              <a:buNone/>
            </a:pPr>
            <a:r>
              <a:rPr lang="en-US" altLang="ko-KR" sz="1600" dirty="0"/>
              <a:t>CPU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Intel I7-4790</a:t>
            </a:r>
          </a:p>
          <a:p>
            <a:pPr marL="0" indent="0">
              <a:buNone/>
            </a:pPr>
            <a:r>
              <a:rPr lang="en-US" altLang="ko-KR" sz="1600" dirty="0"/>
              <a:t>RAM: DDR3 16GB</a:t>
            </a:r>
          </a:p>
          <a:p>
            <a:pPr marL="0" indent="0">
              <a:buNone/>
            </a:pPr>
            <a:r>
              <a:rPr lang="en-US" altLang="ko-KR" sz="1600" dirty="0"/>
              <a:t>GPU: GTX 970(4GB GDDR5)</a:t>
            </a:r>
          </a:p>
        </p:txBody>
      </p:sp>
      <p:pic>
        <p:nvPicPr>
          <p:cNvPr id="22" name="그림 21" descr="그리기이(가) 표시된 사진&#10;&#10;자동 생성된 설명">
            <a:extLst>
              <a:ext uri="{FF2B5EF4-FFF2-40B4-BE49-F238E27FC236}">
                <a16:creationId xmlns:a16="http://schemas.microsoft.com/office/drawing/2014/main" id="{17FEEC09-7173-49CA-BFDA-12DD84EFF59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269" y="1844407"/>
            <a:ext cx="2286547" cy="1950608"/>
          </a:xfrm>
          <a:prstGeom prst="rect">
            <a:avLst/>
          </a:prstGeom>
          <a:solidFill>
            <a:srgbClr val="131313"/>
          </a:solidFill>
        </p:spPr>
      </p:pic>
      <p:pic>
        <p:nvPicPr>
          <p:cNvPr id="24" name="그림 23" descr="그리기이(가) 표시된 사진&#10;&#10;자동 생성된 설명">
            <a:extLst>
              <a:ext uri="{FF2B5EF4-FFF2-40B4-BE49-F238E27FC236}">
                <a16:creationId xmlns:a16="http://schemas.microsoft.com/office/drawing/2014/main" id="{2FC1907E-1299-4180-8AD8-705A16DBA3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257" y="4073824"/>
            <a:ext cx="2288559" cy="1952325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0632A84C-AA1E-4FC1-9258-DDDF1A73F294}"/>
              </a:ext>
            </a:extLst>
          </p:cNvPr>
          <p:cNvSpPr txBox="1">
            <a:spLocks/>
          </p:cNvSpPr>
          <p:nvPr/>
        </p:nvSpPr>
        <p:spPr>
          <a:xfrm>
            <a:off x="8900480" y="4074140"/>
            <a:ext cx="2445543" cy="1864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/>
              <a:t>PC 2</a:t>
            </a:r>
          </a:p>
          <a:p>
            <a:pPr marL="0" indent="0">
              <a:buNone/>
            </a:pPr>
            <a:r>
              <a:rPr lang="en-US" altLang="ko-KR" sz="1600" dirty="0"/>
              <a:t>CPU: Intel I7-6700</a:t>
            </a:r>
          </a:p>
          <a:p>
            <a:pPr marL="0" indent="0">
              <a:buNone/>
            </a:pPr>
            <a:r>
              <a:rPr lang="en-US" altLang="ko-KR" sz="1600" dirty="0"/>
              <a:t>RAM: DDR4 32GB</a:t>
            </a:r>
          </a:p>
          <a:p>
            <a:pPr marL="0" indent="0">
              <a:buNone/>
            </a:pPr>
            <a:r>
              <a:rPr lang="en-US" altLang="ko-KR" sz="1600" dirty="0"/>
              <a:t>GPU: GTX-1070(8GB GDDR5)</a:t>
            </a:r>
          </a:p>
        </p:txBody>
      </p:sp>
      <p:pic>
        <p:nvPicPr>
          <p:cNvPr id="30" name="내용 개체 틀 4" descr="그리기이(가) 표시된 사진&#10;&#10;자동 생성된 설명">
            <a:extLst>
              <a:ext uri="{FF2B5EF4-FFF2-40B4-BE49-F238E27FC236}">
                <a16:creationId xmlns:a16="http://schemas.microsoft.com/office/drawing/2014/main" id="{56E8B61E-2478-4498-AE3B-04CEA783277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" t="2400" r="3297" b="35558"/>
          <a:stretch/>
        </p:blipFill>
        <p:spPr>
          <a:xfrm>
            <a:off x="756108" y="5147722"/>
            <a:ext cx="866774" cy="780539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D2349EDD-91D6-461E-B778-8B903DCC240D}"/>
              </a:ext>
            </a:extLst>
          </p:cNvPr>
          <p:cNvSpPr txBox="1">
            <a:spLocks/>
          </p:cNvSpPr>
          <p:nvPr/>
        </p:nvSpPr>
        <p:spPr>
          <a:xfrm>
            <a:off x="1924954" y="5275985"/>
            <a:ext cx="3500692" cy="603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/>
              <a:t>Unity 2019</a:t>
            </a:r>
          </a:p>
          <a:p>
            <a:pPr marL="0" indent="0">
              <a:buNone/>
            </a:pPr>
            <a:r>
              <a:rPr lang="en-US" altLang="ko-KR" sz="1600" dirty="0"/>
              <a:t>C# / burst, MBE runtime</a:t>
            </a:r>
          </a:p>
        </p:txBody>
      </p:sp>
      <p:pic>
        <p:nvPicPr>
          <p:cNvPr id="33" name="그림 32" descr="표지판, 검은색, 그리기, 교통이(가) 표시된 사진&#10;&#10;자동 생성된 설명">
            <a:extLst>
              <a:ext uri="{FF2B5EF4-FFF2-40B4-BE49-F238E27FC236}">
                <a16:creationId xmlns:a16="http://schemas.microsoft.com/office/drawing/2014/main" id="{EDBDB011-5A57-47C4-94CD-62FA4CADD99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7" b="6058"/>
          <a:stretch/>
        </p:blipFill>
        <p:spPr>
          <a:xfrm>
            <a:off x="749808" y="4286329"/>
            <a:ext cx="866267" cy="516963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AAA5D6DE-8F48-4162-922C-1881CD974D7E}"/>
              </a:ext>
            </a:extLst>
          </p:cNvPr>
          <p:cNvSpPr txBox="1">
            <a:spLocks/>
          </p:cNvSpPr>
          <p:nvPr/>
        </p:nvSpPr>
        <p:spPr>
          <a:xfrm>
            <a:off x="1924954" y="4189189"/>
            <a:ext cx="3487535" cy="648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altLang="ko-KR" sz="1600"/>
              <a:t>NVidia </a:t>
            </a:r>
            <a:r>
              <a:rPr lang="en-US" altLang="ko-KR" sz="1600" dirty="0"/>
              <a:t>CUDA Toolkit 10.1 Update 2</a:t>
            </a:r>
            <a:endParaRPr lang="ko-KR" altLang="en-US" sz="16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6806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84106"/>
          </a:xfrm>
        </p:spPr>
        <p:txBody>
          <a:bodyPr/>
          <a:lstStyle/>
          <a:p>
            <a:r>
              <a:rPr lang="en-US" altLang="ko-KR" dirty="0"/>
              <a:t>VCS/Remote: Git/</a:t>
            </a:r>
            <a:r>
              <a:rPr lang="en-US" altLang="ko-KR" dirty="0" err="1"/>
              <a:t>Github</a:t>
            </a:r>
            <a:endParaRPr lang="en-US" altLang="ko-KR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67EC09C-2707-4937-900E-92DCACD7B1E0}"/>
              </a:ext>
            </a:extLst>
          </p:cNvPr>
          <p:cNvSpPr/>
          <p:nvPr/>
        </p:nvSpPr>
        <p:spPr>
          <a:xfrm>
            <a:off x="7949682" y="1531229"/>
            <a:ext cx="3404118" cy="9128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00" dirty="0">
                <a:solidFill>
                  <a:schemeClr val="tx1"/>
                </a:solidFill>
              </a:rPr>
              <a:t> </a:t>
            </a:r>
          </a:p>
          <a:p>
            <a:endParaRPr lang="en-US" altLang="ko-KR" sz="1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김수혁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en-US" altLang="ko-KR" sz="1400" dirty="0">
                <a:solidFill>
                  <a:schemeClr val="tx1"/>
                </a:solidFill>
                <a:hlinkClick r:id="rId3"/>
              </a:rPr>
              <a:t>https://github.com/hrmrzizon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김한상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en-US" altLang="ko-KR" sz="1400" dirty="0">
                <a:solidFill>
                  <a:schemeClr val="tx1"/>
                </a:solidFill>
                <a:hlinkClick r:id="rId4"/>
              </a:rPr>
              <a:t>https://github.com/banetta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정지윤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en-US" altLang="ko-KR" sz="1400" dirty="0">
                <a:solidFill>
                  <a:schemeClr val="tx1"/>
                </a:solidFill>
                <a:hlinkClick r:id="rId5"/>
              </a:rPr>
              <a:t>https://github.com/jiyun-jiyun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  <a:endParaRPr lang="en-US" altLang="ko-KR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B4A42ED-FE51-4257-B1B6-9FA7AC966B73}"/>
              </a:ext>
            </a:extLst>
          </p:cNvPr>
          <p:cNvSpPr/>
          <p:nvPr/>
        </p:nvSpPr>
        <p:spPr>
          <a:xfrm>
            <a:off x="5414862" y="3664591"/>
            <a:ext cx="1604863" cy="78694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CF7ABE2-3453-4280-BA3D-66CD2DACF386}"/>
              </a:ext>
            </a:extLst>
          </p:cNvPr>
          <p:cNvSpPr/>
          <p:nvPr/>
        </p:nvSpPr>
        <p:spPr>
          <a:xfrm>
            <a:off x="5414862" y="2806354"/>
            <a:ext cx="1604864" cy="78694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33DFCC22-2C84-4D2D-9FCB-8EDE3B8C6EB9}"/>
              </a:ext>
            </a:extLst>
          </p:cNvPr>
          <p:cNvSpPr/>
          <p:nvPr/>
        </p:nvSpPr>
        <p:spPr>
          <a:xfrm>
            <a:off x="9033573" y="4629036"/>
            <a:ext cx="1604864" cy="1218489"/>
          </a:xfrm>
          <a:custGeom>
            <a:avLst/>
            <a:gdLst>
              <a:gd name="connsiteX0" fmla="*/ 0 w 1604864"/>
              <a:gd name="connsiteY0" fmla="*/ 0 h 1218489"/>
              <a:gd name="connsiteX1" fmla="*/ 1604863 w 1604864"/>
              <a:gd name="connsiteY1" fmla="*/ 0 h 1218489"/>
              <a:gd name="connsiteX2" fmla="*/ 1604863 w 1604864"/>
              <a:gd name="connsiteY2" fmla="*/ 825010 h 1218489"/>
              <a:gd name="connsiteX3" fmla="*/ 1604864 w 1604864"/>
              <a:gd name="connsiteY3" fmla="*/ 825015 h 1218489"/>
              <a:gd name="connsiteX4" fmla="*/ 1604863 w 1604864"/>
              <a:gd name="connsiteY4" fmla="*/ 825020 h 1218489"/>
              <a:gd name="connsiteX5" fmla="*/ 1604863 w 1604864"/>
              <a:gd name="connsiteY5" fmla="*/ 863082 h 1218489"/>
              <a:gd name="connsiteX6" fmla="*/ 1597038 w 1604864"/>
              <a:gd name="connsiteY6" fmla="*/ 863082 h 1218489"/>
              <a:gd name="connsiteX7" fmla="*/ 1588561 w 1604864"/>
              <a:gd name="connsiteY7" fmla="*/ 904314 h 1218489"/>
              <a:gd name="connsiteX8" fmla="*/ 802432 w 1604864"/>
              <a:gd name="connsiteY8" fmla="*/ 1218489 h 1218489"/>
              <a:gd name="connsiteX9" fmla="*/ 16303 w 1604864"/>
              <a:gd name="connsiteY9" fmla="*/ 904314 h 1218489"/>
              <a:gd name="connsiteX10" fmla="*/ 7826 w 1604864"/>
              <a:gd name="connsiteY10" fmla="*/ 863082 h 1218489"/>
              <a:gd name="connsiteX11" fmla="*/ 0 w 1604864"/>
              <a:gd name="connsiteY11" fmla="*/ 863082 h 1218489"/>
              <a:gd name="connsiteX12" fmla="*/ 0 w 1604864"/>
              <a:gd name="connsiteY12" fmla="*/ 825015 h 12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04864" h="1218489">
                <a:moveTo>
                  <a:pt x="0" y="0"/>
                </a:moveTo>
                <a:lnTo>
                  <a:pt x="1604863" y="0"/>
                </a:lnTo>
                <a:lnTo>
                  <a:pt x="1604863" y="825010"/>
                </a:lnTo>
                <a:lnTo>
                  <a:pt x="1604864" y="825015"/>
                </a:lnTo>
                <a:lnTo>
                  <a:pt x="1604863" y="825020"/>
                </a:lnTo>
                <a:lnTo>
                  <a:pt x="1604863" y="863082"/>
                </a:lnTo>
                <a:lnTo>
                  <a:pt x="1597038" y="863082"/>
                </a:lnTo>
                <a:lnTo>
                  <a:pt x="1588561" y="904314"/>
                </a:lnTo>
                <a:cubicBezTo>
                  <a:pt x="1513738" y="1083614"/>
                  <a:pt x="1190207" y="1218489"/>
                  <a:pt x="802432" y="1218489"/>
                </a:cubicBezTo>
                <a:cubicBezTo>
                  <a:pt x="414657" y="1218489"/>
                  <a:pt x="91126" y="1083614"/>
                  <a:pt x="16303" y="904314"/>
                </a:cubicBezTo>
                <a:lnTo>
                  <a:pt x="7826" y="863082"/>
                </a:lnTo>
                <a:lnTo>
                  <a:pt x="0" y="863082"/>
                </a:lnTo>
                <a:lnTo>
                  <a:pt x="0" y="825015"/>
                </a:lnTo>
                <a:close/>
              </a:path>
            </a:pathLst>
          </a:cu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28D4773-52AF-416F-91FC-DB211A362379}"/>
              </a:ext>
            </a:extLst>
          </p:cNvPr>
          <p:cNvSpPr/>
          <p:nvPr/>
        </p:nvSpPr>
        <p:spPr>
          <a:xfrm>
            <a:off x="9033574" y="4202340"/>
            <a:ext cx="1604864" cy="78694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C37BB80A-83A5-4E56-9C5D-BE4A8B10D924}"/>
              </a:ext>
            </a:extLst>
          </p:cNvPr>
          <p:cNvSpPr txBox="1">
            <a:spLocks/>
          </p:cNvSpPr>
          <p:nvPr/>
        </p:nvSpPr>
        <p:spPr>
          <a:xfrm>
            <a:off x="936704" y="2980234"/>
            <a:ext cx="3274974" cy="1222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ko-KR" altLang="en-US" sz="1800" dirty="0"/>
              <a:t>저장소</a:t>
            </a:r>
            <a:r>
              <a:rPr lang="en-US" altLang="ko-KR" sz="1800" dirty="0"/>
              <a:t>: </a:t>
            </a:r>
            <a:r>
              <a:rPr lang="ko-KR" altLang="en-US" sz="1800" dirty="0"/>
              <a:t>문서</a:t>
            </a:r>
            <a:endParaRPr lang="en-US" altLang="ko-KR" sz="1800" dirty="0"/>
          </a:p>
          <a:p>
            <a:pPr marL="0" indent="0" algn="ctr" latinLnBrk="0">
              <a:buNone/>
            </a:pPr>
            <a:r>
              <a:rPr lang="en-US" altLang="ko-KR" sz="1600" dirty="0">
                <a:hlinkClick r:id="rId6"/>
              </a:rPr>
              <a:t>https://github.com/SEETHELIGHTS/CapstonePlanning</a:t>
            </a:r>
            <a:endParaRPr lang="en-US" altLang="ko-KR" sz="1600" dirty="0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39F3B4F0-2C10-4FCF-B54A-F1398844BEC0}"/>
              </a:ext>
            </a:extLst>
          </p:cNvPr>
          <p:cNvSpPr txBox="1">
            <a:spLocks/>
          </p:cNvSpPr>
          <p:nvPr/>
        </p:nvSpPr>
        <p:spPr>
          <a:xfrm>
            <a:off x="8198518" y="2980234"/>
            <a:ext cx="3274974" cy="1222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ko-KR" altLang="en-US" sz="1800" dirty="0"/>
              <a:t>저장소</a:t>
            </a:r>
            <a:r>
              <a:rPr lang="en-US" altLang="ko-KR" sz="1800" dirty="0"/>
              <a:t>: </a:t>
            </a:r>
            <a:r>
              <a:rPr lang="ko-KR" altLang="en-US" sz="1800" dirty="0"/>
              <a:t>개발</a:t>
            </a:r>
            <a:endParaRPr lang="en-US" altLang="ko-KR" sz="1800" dirty="0"/>
          </a:p>
          <a:p>
            <a:pPr marL="0" indent="0" algn="ctr" latinLnBrk="0">
              <a:buNone/>
            </a:pPr>
            <a:r>
              <a:rPr lang="en-US" altLang="ko-KR" sz="1600" dirty="0">
                <a:hlinkClick r:id="rId7"/>
              </a:rPr>
              <a:t>https://github.com/SEETHELIGHTS/RadianceGrabber</a:t>
            </a:r>
            <a:endParaRPr lang="en-US" altLang="ko-KR" sz="1600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684FD1CB-3811-4A81-921E-3FFEB5F75762}"/>
              </a:ext>
            </a:extLst>
          </p:cNvPr>
          <p:cNvSpPr txBox="1">
            <a:spLocks/>
          </p:cNvSpPr>
          <p:nvPr/>
        </p:nvSpPr>
        <p:spPr>
          <a:xfrm>
            <a:off x="4567338" y="4587638"/>
            <a:ext cx="3274974" cy="1222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ko-KR" altLang="en-US" sz="1800" dirty="0"/>
              <a:t>저장소</a:t>
            </a:r>
            <a:r>
              <a:rPr lang="en-US" altLang="ko-KR" sz="1800" dirty="0"/>
              <a:t>: </a:t>
            </a:r>
            <a:r>
              <a:rPr lang="ko-KR" altLang="en-US" sz="1800" dirty="0"/>
              <a:t>루트</a:t>
            </a:r>
            <a:r>
              <a:rPr lang="en-US" altLang="ko-KR" sz="1800" dirty="0"/>
              <a:t>, </a:t>
            </a:r>
            <a:r>
              <a:rPr lang="ko-KR" altLang="en-US" sz="1800" dirty="0"/>
              <a:t>연결</a:t>
            </a:r>
            <a:endParaRPr lang="en-US" altLang="ko-KR" sz="1800" dirty="0"/>
          </a:p>
          <a:p>
            <a:pPr marL="0" indent="0" algn="ctr" latinLnBrk="0">
              <a:buNone/>
            </a:pPr>
            <a:r>
              <a:rPr lang="en-US" altLang="ko-KR" sz="1600" dirty="0">
                <a:hlinkClick r:id="rId8"/>
              </a:rPr>
              <a:t>https://github.com/SEETHELIGHTS/CapstoneDesign</a:t>
            </a:r>
            <a:endParaRPr lang="en-US" altLang="ko-KR" sz="1600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431B0E1D-BAFD-44EC-AE97-5EC81B15F14F}"/>
              </a:ext>
            </a:extLst>
          </p:cNvPr>
          <p:cNvSpPr/>
          <p:nvPr/>
        </p:nvSpPr>
        <p:spPr>
          <a:xfrm rot="2353686">
            <a:off x="7082856" y="4063773"/>
            <a:ext cx="1950098" cy="584106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submodule/ref</a:t>
            </a:r>
            <a:endParaRPr lang="ko-KR" altLang="en-US" dirty="0"/>
          </a:p>
        </p:txBody>
      </p:sp>
      <p:sp>
        <p:nvSpPr>
          <p:cNvPr id="20" name="화살표: 왼쪽 19">
            <a:extLst>
              <a:ext uri="{FF2B5EF4-FFF2-40B4-BE49-F238E27FC236}">
                <a16:creationId xmlns:a16="http://schemas.microsoft.com/office/drawing/2014/main" id="{51003405-CA0C-4198-ACD7-A0ECC1834626}"/>
              </a:ext>
            </a:extLst>
          </p:cNvPr>
          <p:cNvSpPr/>
          <p:nvPr/>
        </p:nvSpPr>
        <p:spPr>
          <a:xfrm rot="19109201">
            <a:off x="3397719" y="4083736"/>
            <a:ext cx="1946360" cy="584106"/>
          </a:xfrm>
          <a:prstGeom prst="lef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submodule/ref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A4224EA-0549-4F30-9EF3-0B0F9A0A293D}"/>
              </a:ext>
            </a:extLst>
          </p:cNvPr>
          <p:cNvSpPr/>
          <p:nvPr/>
        </p:nvSpPr>
        <p:spPr>
          <a:xfrm>
            <a:off x="757967" y="2444089"/>
            <a:ext cx="10867975" cy="36674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F157AD8-21F0-48C5-B68A-BA8B3E63BCA8}"/>
              </a:ext>
            </a:extLst>
          </p:cNvPr>
          <p:cNvSpPr/>
          <p:nvPr/>
        </p:nvSpPr>
        <p:spPr>
          <a:xfrm>
            <a:off x="7977570" y="2285635"/>
            <a:ext cx="3357568" cy="316907"/>
          </a:xfrm>
          <a:prstGeom prst="rect">
            <a:avLst/>
          </a:prstGeom>
          <a:solidFill>
            <a:srgbClr val="131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Organization: SEETHELIGHTS</a:t>
            </a:r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8C4CB84-DCE7-4EE5-8B4E-0AFD68AF08C6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5414862" y="3210567"/>
            <a:ext cx="0" cy="84749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706D0AD-1F06-4DF2-A511-949E11A691DA}"/>
              </a:ext>
            </a:extLst>
          </p:cNvPr>
          <p:cNvCxnSpPr>
            <a:cxnSpLocks/>
            <a:stCxn id="11" idx="6"/>
            <a:endCxn id="9" idx="6"/>
          </p:cNvCxnSpPr>
          <p:nvPr/>
        </p:nvCxnSpPr>
        <p:spPr>
          <a:xfrm flipH="1">
            <a:off x="7019725" y="3199828"/>
            <a:ext cx="1" cy="85823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자유형 28">
            <a:extLst>
              <a:ext uri="{FF2B5EF4-FFF2-40B4-BE49-F238E27FC236}">
                <a16:creationId xmlns:a16="http://schemas.microsoft.com/office/drawing/2014/main" id="{33DFCC22-2C84-4D2D-9FCB-8EDE3B8C6EB9}"/>
              </a:ext>
            </a:extLst>
          </p:cNvPr>
          <p:cNvSpPr/>
          <p:nvPr/>
        </p:nvSpPr>
        <p:spPr>
          <a:xfrm>
            <a:off x="1822214" y="4629036"/>
            <a:ext cx="1604864" cy="1218489"/>
          </a:xfrm>
          <a:custGeom>
            <a:avLst/>
            <a:gdLst>
              <a:gd name="connsiteX0" fmla="*/ 0 w 1604864"/>
              <a:gd name="connsiteY0" fmla="*/ 0 h 1218489"/>
              <a:gd name="connsiteX1" fmla="*/ 1604863 w 1604864"/>
              <a:gd name="connsiteY1" fmla="*/ 0 h 1218489"/>
              <a:gd name="connsiteX2" fmla="*/ 1604863 w 1604864"/>
              <a:gd name="connsiteY2" fmla="*/ 825010 h 1218489"/>
              <a:gd name="connsiteX3" fmla="*/ 1604864 w 1604864"/>
              <a:gd name="connsiteY3" fmla="*/ 825015 h 1218489"/>
              <a:gd name="connsiteX4" fmla="*/ 1604863 w 1604864"/>
              <a:gd name="connsiteY4" fmla="*/ 825020 h 1218489"/>
              <a:gd name="connsiteX5" fmla="*/ 1604863 w 1604864"/>
              <a:gd name="connsiteY5" fmla="*/ 863082 h 1218489"/>
              <a:gd name="connsiteX6" fmla="*/ 1597038 w 1604864"/>
              <a:gd name="connsiteY6" fmla="*/ 863082 h 1218489"/>
              <a:gd name="connsiteX7" fmla="*/ 1588561 w 1604864"/>
              <a:gd name="connsiteY7" fmla="*/ 904314 h 1218489"/>
              <a:gd name="connsiteX8" fmla="*/ 802432 w 1604864"/>
              <a:gd name="connsiteY8" fmla="*/ 1218489 h 1218489"/>
              <a:gd name="connsiteX9" fmla="*/ 16303 w 1604864"/>
              <a:gd name="connsiteY9" fmla="*/ 904314 h 1218489"/>
              <a:gd name="connsiteX10" fmla="*/ 7826 w 1604864"/>
              <a:gd name="connsiteY10" fmla="*/ 863082 h 1218489"/>
              <a:gd name="connsiteX11" fmla="*/ 0 w 1604864"/>
              <a:gd name="connsiteY11" fmla="*/ 863082 h 1218489"/>
              <a:gd name="connsiteX12" fmla="*/ 0 w 1604864"/>
              <a:gd name="connsiteY12" fmla="*/ 825015 h 12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04864" h="1218489">
                <a:moveTo>
                  <a:pt x="0" y="0"/>
                </a:moveTo>
                <a:lnTo>
                  <a:pt x="1604863" y="0"/>
                </a:lnTo>
                <a:lnTo>
                  <a:pt x="1604863" y="825010"/>
                </a:lnTo>
                <a:lnTo>
                  <a:pt x="1604864" y="825015"/>
                </a:lnTo>
                <a:lnTo>
                  <a:pt x="1604863" y="825020"/>
                </a:lnTo>
                <a:lnTo>
                  <a:pt x="1604863" y="863082"/>
                </a:lnTo>
                <a:lnTo>
                  <a:pt x="1597038" y="863082"/>
                </a:lnTo>
                <a:lnTo>
                  <a:pt x="1588561" y="904314"/>
                </a:lnTo>
                <a:cubicBezTo>
                  <a:pt x="1513738" y="1083614"/>
                  <a:pt x="1190207" y="1218489"/>
                  <a:pt x="802432" y="1218489"/>
                </a:cubicBezTo>
                <a:cubicBezTo>
                  <a:pt x="414657" y="1218489"/>
                  <a:pt x="91126" y="1083614"/>
                  <a:pt x="16303" y="904314"/>
                </a:cubicBezTo>
                <a:lnTo>
                  <a:pt x="7826" y="863082"/>
                </a:lnTo>
                <a:lnTo>
                  <a:pt x="0" y="863082"/>
                </a:lnTo>
                <a:lnTo>
                  <a:pt x="0" y="825015"/>
                </a:lnTo>
                <a:close/>
              </a:path>
            </a:pathLst>
          </a:cu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28D4773-52AF-416F-91FC-DB211A362379}"/>
              </a:ext>
            </a:extLst>
          </p:cNvPr>
          <p:cNvSpPr/>
          <p:nvPr/>
        </p:nvSpPr>
        <p:spPr>
          <a:xfrm>
            <a:off x="1822215" y="4202340"/>
            <a:ext cx="1604864" cy="78694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0249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데모 환경 설계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400" dirty="0"/>
              <a:t>Unity </a:t>
            </a:r>
            <a:r>
              <a:rPr lang="ko-KR" altLang="en-US" sz="2400" dirty="0"/>
              <a:t>에디터에서 실행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en-US" altLang="ko-KR" sz="2400" dirty="0"/>
              <a:t>Unity </a:t>
            </a:r>
            <a:r>
              <a:rPr lang="ko-KR" altLang="en-US" sz="2400" dirty="0"/>
              <a:t>바닐라</a:t>
            </a:r>
            <a:r>
              <a:rPr lang="en-US" altLang="ko-KR" sz="2400" dirty="0"/>
              <a:t> Vs Ray Tracing</a:t>
            </a:r>
          </a:p>
          <a:p>
            <a:pPr lvl="1">
              <a:lnSpc>
                <a:spcPct val="100000"/>
              </a:lnSpc>
            </a:pPr>
            <a:r>
              <a:rPr lang="en-US" altLang="ko-KR" sz="2000" dirty="0"/>
              <a:t>Unity</a:t>
            </a:r>
            <a:r>
              <a:rPr lang="ko-KR" altLang="en-US" sz="2000" dirty="0"/>
              <a:t> 바닐라 렌더링 결과 </a:t>
            </a:r>
            <a:r>
              <a:rPr lang="en-US" altLang="ko-KR" sz="2000" dirty="0"/>
              <a:t>vs </a:t>
            </a:r>
            <a:r>
              <a:rPr lang="ko-KR" altLang="en-US" sz="2000" dirty="0"/>
              <a:t>광선 추적 렌더링 결과</a:t>
            </a:r>
          </a:p>
          <a:p>
            <a:pPr>
              <a:lnSpc>
                <a:spcPct val="100000"/>
              </a:lnSpc>
            </a:pPr>
            <a:r>
              <a:rPr lang="ko-KR" altLang="en-US" sz="2400" dirty="0"/>
              <a:t>동영상 또한 동시에 비교하는 방식으로 구성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미리 만들어진 동영상 재생</a:t>
            </a:r>
            <a:endParaRPr lang="en-US" altLang="ko-KR" sz="20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53</a:t>
            </a:fld>
            <a:endParaRPr lang="ko-KR" altLang="en-US"/>
          </a:p>
        </p:txBody>
      </p:sp>
      <p:pic>
        <p:nvPicPr>
          <p:cNvPr id="1028" name="Picture 4" descr="ray tracing vs rasterization 이미지 검색결과">
            <a:extLst>
              <a:ext uri="{FF2B5EF4-FFF2-40B4-BE49-F238E27FC236}">
                <a16:creationId xmlns:a16="http://schemas.microsoft.com/office/drawing/2014/main" id="{B430F7C0-776C-45B3-B21E-C9A412065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392" y="1769646"/>
            <a:ext cx="2959359" cy="446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4695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방법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광선 </a:t>
            </a:r>
            <a:r>
              <a:rPr lang="ko-KR" altLang="en-US" dirty="0" err="1"/>
              <a:t>추적기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알고리즘 비교 연구 및 선택 </a:t>
            </a:r>
            <a:r>
              <a:rPr lang="en-US" altLang="ko-KR" dirty="0"/>
              <a:t>(BVH,</a:t>
            </a:r>
            <a:r>
              <a:rPr lang="ko-KR" altLang="en-US" dirty="0"/>
              <a:t> </a:t>
            </a:r>
            <a:r>
              <a:rPr lang="en-US" altLang="ko-KR" dirty="0"/>
              <a:t>MLT,</a:t>
            </a:r>
            <a:r>
              <a:rPr lang="ko-KR" altLang="en-US" dirty="0"/>
              <a:t> </a:t>
            </a:r>
            <a:r>
              <a:rPr lang="en-US" altLang="ko-KR" dirty="0"/>
              <a:t>..)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공간 상의 물체들을 광선 </a:t>
            </a:r>
            <a:r>
              <a:rPr lang="ko-KR" altLang="en-US" dirty="0" err="1"/>
              <a:t>추적시</a:t>
            </a:r>
            <a:r>
              <a:rPr lang="ko-KR" altLang="en-US" dirty="0"/>
              <a:t> 빠르게 탐색 가능한 방법 비교 연구 필요</a:t>
            </a:r>
            <a:r>
              <a:rPr lang="en-US" altLang="ko-KR" dirty="0"/>
              <a:t> </a:t>
            </a:r>
          </a:p>
          <a:p>
            <a:pPr lvl="3">
              <a:lnSpc>
                <a:spcPct val="110000"/>
              </a:lnSpc>
            </a:pPr>
            <a:r>
              <a:rPr lang="en-US" altLang="ko-KR" dirty="0"/>
              <a:t>Bounding Volume Hierarchy, Linear BVH, SAH, ..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보다 유효한 빛</a:t>
            </a:r>
            <a:r>
              <a:rPr lang="en-US" altLang="ko-KR" dirty="0"/>
              <a:t> </a:t>
            </a:r>
            <a:r>
              <a:rPr lang="ko-KR" altLang="en-US" dirty="0"/>
              <a:t>줄기의 길을</a:t>
            </a:r>
            <a:r>
              <a:rPr lang="en-US" altLang="ko-KR" dirty="0"/>
              <a:t>(high contribution path)</a:t>
            </a:r>
            <a:r>
              <a:rPr lang="ko-KR" altLang="en-US" dirty="0"/>
              <a:t> 찾는 방법 비교 연구 필요</a:t>
            </a:r>
            <a:r>
              <a:rPr lang="en-US" altLang="ko-KR" dirty="0"/>
              <a:t> : Metropolis light transport, Bidirectional path tracing</a:t>
            </a:r>
          </a:p>
          <a:p>
            <a:pPr lvl="3">
              <a:lnSpc>
                <a:spcPct val="110000"/>
              </a:lnSpc>
            </a:pPr>
            <a:r>
              <a:rPr lang="en-US" altLang="ko-KR" dirty="0"/>
              <a:t>noise, standard error </a:t>
            </a:r>
            <a:r>
              <a:rPr lang="ko-KR" altLang="en-US" dirty="0"/>
              <a:t>감소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Denoising</a:t>
            </a:r>
            <a:r>
              <a:rPr lang="ko-KR" altLang="en-US" dirty="0"/>
              <a:t> 연구 필요</a:t>
            </a:r>
            <a:r>
              <a:rPr lang="en-US" altLang="ko-KR" dirty="0"/>
              <a:t> : cross bilateral filter, ..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구현</a:t>
            </a:r>
            <a:r>
              <a:rPr lang="en-US" altLang="ko-KR" dirty="0"/>
              <a:t>: C++/CUDA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실질적인 계산 모듈</a:t>
            </a:r>
            <a:r>
              <a:rPr lang="en-US" altLang="ko-KR" dirty="0"/>
              <a:t>: </a:t>
            </a:r>
            <a:r>
              <a:rPr lang="ko-KR" altLang="en-US" dirty="0" err="1"/>
              <a:t>렌더링</a:t>
            </a:r>
            <a:r>
              <a:rPr lang="ko-KR" altLang="en-US" dirty="0"/>
              <a:t> 데이터를 </a:t>
            </a:r>
            <a:r>
              <a:rPr lang="en-US" altLang="ko-KR" dirty="0"/>
              <a:t>GPGPU</a:t>
            </a:r>
            <a:r>
              <a:rPr lang="ko-KR" altLang="en-US" dirty="0"/>
              <a:t>를 활용해 이미지의 픽셀의 색을 계산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CUDA</a:t>
            </a:r>
            <a:r>
              <a:rPr lang="ko-KR" altLang="en-US" dirty="0"/>
              <a:t>를 사용하여</a:t>
            </a:r>
            <a:r>
              <a:rPr lang="en-US" altLang="ko-KR" dirty="0"/>
              <a:t> CPU/GPU </a:t>
            </a:r>
            <a:r>
              <a:rPr lang="ko-KR" altLang="en-US" dirty="0"/>
              <a:t>간의 메모리 동기화와 </a:t>
            </a:r>
            <a:r>
              <a:rPr lang="en-US" altLang="ko-KR" dirty="0"/>
              <a:t>GPU</a:t>
            </a:r>
            <a:r>
              <a:rPr lang="ko-KR" altLang="en-US" dirty="0"/>
              <a:t>에서의 프로그램을 실행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넘겨받은 </a:t>
            </a:r>
            <a:r>
              <a:rPr lang="en-US" altLang="ko-KR" dirty="0"/>
              <a:t>Graphics driver API </a:t>
            </a:r>
            <a:r>
              <a:rPr lang="ko-KR" altLang="en-US" dirty="0"/>
              <a:t>데이터를 직접 사용할 수 있도록</a:t>
            </a:r>
            <a:r>
              <a:rPr lang="en-US" altLang="ko-KR" dirty="0"/>
              <a:t> </a:t>
            </a:r>
            <a:r>
              <a:rPr lang="ko-KR" altLang="en-US" dirty="0"/>
              <a:t>가공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2558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방법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Unity Plugin/Invoker(C#)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Unity </a:t>
            </a:r>
            <a:r>
              <a:rPr lang="ko-KR" altLang="en-US" dirty="0"/>
              <a:t>의 렌더링 데이터 수집</a:t>
            </a:r>
            <a:r>
              <a:rPr lang="en-US" altLang="ko-KR" dirty="0"/>
              <a:t>: </a:t>
            </a:r>
            <a:r>
              <a:rPr lang="ko-KR" altLang="en-US" dirty="0"/>
              <a:t>각 프레임의 데이터</a:t>
            </a:r>
            <a:r>
              <a:rPr lang="en-US" altLang="ko-KR" dirty="0"/>
              <a:t>, </a:t>
            </a:r>
            <a:r>
              <a:rPr lang="ko-KR" altLang="en-US" dirty="0"/>
              <a:t>프레임별 시간차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en-US" altLang="ko-KR" dirty="0"/>
              <a:t>DirectX, OpenGL </a:t>
            </a:r>
            <a:r>
              <a:rPr lang="ko-KR" altLang="en-US" dirty="0"/>
              <a:t>등 </a:t>
            </a:r>
            <a:r>
              <a:rPr lang="en-US" altLang="ko-KR" dirty="0"/>
              <a:t>Graphics driver API </a:t>
            </a:r>
            <a:r>
              <a:rPr lang="ko-KR" altLang="en-US" dirty="0"/>
              <a:t>에서 사용하는</a:t>
            </a:r>
            <a:r>
              <a:rPr lang="en-US" altLang="ko-KR" dirty="0"/>
              <a:t> </a:t>
            </a:r>
            <a:r>
              <a:rPr lang="ko-KR" altLang="en-US" dirty="0"/>
              <a:t>데이터</a:t>
            </a:r>
            <a:r>
              <a:rPr lang="en-US" altLang="ko-KR" dirty="0"/>
              <a:t>(vertex, index buffer, texture)</a:t>
            </a:r>
          </a:p>
          <a:p>
            <a:pPr lvl="2">
              <a:lnSpc>
                <a:spcPct val="100000"/>
              </a:lnSpc>
            </a:pPr>
            <a:r>
              <a:rPr lang="ko-KR" altLang="en-US" dirty="0"/>
              <a:t>각 표면들의 성질을 나타내는 </a:t>
            </a:r>
            <a:r>
              <a:rPr lang="en-US" altLang="ko-KR" dirty="0" err="1"/>
              <a:t>Shader</a:t>
            </a:r>
            <a:r>
              <a:rPr lang="ko-KR" altLang="en-US" dirty="0"/>
              <a:t>를 구현된 </a:t>
            </a:r>
            <a:r>
              <a:rPr lang="en-US" altLang="ko-KR" dirty="0"/>
              <a:t>BSDF</a:t>
            </a:r>
            <a:r>
              <a:rPr lang="ko-KR" altLang="en-US" dirty="0"/>
              <a:t> 중 하나에 맞게 </a:t>
            </a:r>
            <a:r>
              <a:rPr lang="ko-KR" altLang="en-US" dirty="0" err="1"/>
              <a:t>매칭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모든 그려지는 물체에 대한 변환 정보</a:t>
            </a:r>
            <a:r>
              <a:rPr lang="en-US" altLang="ko-KR" dirty="0"/>
              <a:t>(</a:t>
            </a:r>
            <a:r>
              <a:rPr lang="ko-KR" altLang="en-US" dirty="0"/>
              <a:t>위치</a:t>
            </a:r>
            <a:r>
              <a:rPr lang="en-US" altLang="ko-KR" dirty="0"/>
              <a:t>,</a:t>
            </a:r>
            <a:r>
              <a:rPr lang="ko-KR" altLang="en-US" dirty="0"/>
              <a:t>회전</a:t>
            </a:r>
            <a:r>
              <a:rPr lang="en-US" altLang="ko-KR" dirty="0"/>
              <a:t>,</a:t>
            </a:r>
            <a:r>
              <a:rPr lang="ko-KR" altLang="en-US" dirty="0"/>
              <a:t>크기</a:t>
            </a:r>
            <a:r>
              <a:rPr lang="en-US" altLang="ko-KR" dirty="0"/>
              <a:t>)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에디터 상의 결과 이미지 뷰어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여러 개의 이미지를 통한 영상 녹화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영상 녹화</a:t>
            </a:r>
            <a:r>
              <a:rPr lang="en-US" altLang="ko-KR" dirty="0"/>
              <a:t>/</a:t>
            </a:r>
            <a:r>
              <a:rPr lang="ko-KR" altLang="en-US" dirty="0" err="1"/>
              <a:t>코덱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오픈소스</a:t>
            </a:r>
            <a:r>
              <a:rPr lang="ko-KR" altLang="en-US" dirty="0"/>
              <a:t> 혹은 제공 기능 사용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5031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방법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930A8A2-5F4B-496E-8429-12CE26685026}"/>
              </a:ext>
            </a:extLst>
          </p:cNvPr>
          <p:cNvSpPr/>
          <p:nvPr/>
        </p:nvSpPr>
        <p:spPr>
          <a:xfrm>
            <a:off x="3452924" y="1948633"/>
            <a:ext cx="5363682" cy="3432648"/>
          </a:xfrm>
          <a:prstGeom prst="ellipse">
            <a:avLst/>
          </a:prstGeom>
          <a:noFill/>
          <a:ln w="19050">
            <a:solidFill>
              <a:srgbClr val="FFFF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CBB1D5-24BD-4D4E-A006-7E617B28B212}"/>
              </a:ext>
            </a:extLst>
          </p:cNvPr>
          <p:cNvSpPr txBox="1"/>
          <p:nvPr/>
        </p:nvSpPr>
        <p:spPr>
          <a:xfrm>
            <a:off x="5278454" y="2003030"/>
            <a:ext cx="19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개발 목표 범위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E0171AF-21D9-4E07-909B-A02097D97F79}"/>
              </a:ext>
            </a:extLst>
          </p:cNvPr>
          <p:cNvCxnSpPr>
            <a:cxnSpLocks/>
            <a:stCxn id="34" idx="7"/>
          </p:cNvCxnSpPr>
          <p:nvPr/>
        </p:nvCxnSpPr>
        <p:spPr>
          <a:xfrm flipV="1">
            <a:off x="6393613" y="1885953"/>
            <a:ext cx="4960187" cy="1813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65341A6-F0F5-4FF7-BFB7-01BD84CF631A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838201" y="1987453"/>
            <a:ext cx="5287244" cy="1712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F6742EF-FCE5-4D77-B7A1-7B4E4C2C1821}"/>
              </a:ext>
            </a:extLst>
          </p:cNvPr>
          <p:cNvCxnSpPr>
            <a:cxnSpLocks/>
          </p:cNvCxnSpPr>
          <p:nvPr/>
        </p:nvCxnSpPr>
        <p:spPr>
          <a:xfrm>
            <a:off x="6259529" y="3744000"/>
            <a:ext cx="8723" cy="288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D78DDE2-7E3D-4A2C-87F8-A2AB2C7D2753}"/>
              </a:ext>
            </a:extLst>
          </p:cNvPr>
          <p:cNvSpPr txBox="1"/>
          <p:nvPr/>
        </p:nvSpPr>
        <p:spPr>
          <a:xfrm rot="20415969">
            <a:off x="10293195" y="2104196"/>
            <a:ext cx="102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성능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A3300F-E781-4E98-8515-9D0D74753E5C}"/>
              </a:ext>
            </a:extLst>
          </p:cNvPr>
          <p:cNvSpPr txBox="1"/>
          <p:nvPr/>
        </p:nvSpPr>
        <p:spPr>
          <a:xfrm rot="1130836">
            <a:off x="740029" y="2248290"/>
            <a:ext cx="129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품질</a:t>
            </a:r>
            <a:endParaRPr lang="en-US" altLang="ko-KR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BC6174A-11C6-4219-B81F-D472CE038959}"/>
              </a:ext>
            </a:extLst>
          </p:cNvPr>
          <p:cNvSpPr/>
          <p:nvPr/>
        </p:nvSpPr>
        <p:spPr>
          <a:xfrm>
            <a:off x="6069905" y="3663850"/>
            <a:ext cx="379248" cy="245597"/>
          </a:xfrm>
          <a:prstGeom prst="ellipse">
            <a:avLst/>
          </a:prstGeom>
          <a:noFill/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AFE1CA-3251-404A-A2BE-22C1CF8F39A6}"/>
              </a:ext>
            </a:extLst>
          </p:cNvPr>
          <p:cNvSpPr txBox="1"/>
          <p:nvPr/>
        </p:nvSpPr>
        <p:spPr>
          <a:xfrm>
            <a:off x="6245517" y="6132025"/>
            <a:ext cx="1028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확장성</a:t>
            </a:r>
            <a:endParaRPr lang="en-US" altLang="ko-KR" dirty="0"/>
          </a:p>
          <a:p>
            <a:pPr algn="ctr"/>
            <a:r>
              <a:rPr lang="en-US" altLang="ko-KR" dirty="0"/>
              <a:t>(Unity)</a:t>
            </a:r>
            <a:endParaRPr lang="ko-KR" altLang="en-US" dirty="0"/>
          </a:p>
        </p:txBody>
      </p:sp>
      <p:graphicFrame>
        <p:nvGraphicFramePr>
          <p:cNvPr id="39" name="표 74">
            <a:extLst>
              <a:ext uri="{FF2B5EF4-FFF2-40B4-BE49-F238E27FC236}">
                <a16:creationId xmlns:a16="http://schemas.microsoft.com/office/drawing/2014/main" id="{D3D6E1D8-BB22-4645-95C0-7C7325486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520236"/>
              </p:ext>
            </p:extLst>
          </p:nvPr>
        </p:nvGraphicFramePr>
        <p:xfrm>
          <a:off x="4758312" y="6068904"/>
          <a:ext cx="1444592" cy="40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592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HDRP</a:t>
                      </a:r>
                      <a:r>
                        <a:rPr lang="ko-KR" altLang="en-US" sz="1050" b="0" dirty="0"/>
                        <a:t> </a:t>
                      </a:r>
                      <a:r>
                        <a:rPr lang="ko-KR" altLang="en-US" sz="1050" b="0" dirty="0" err="1"/>
                        <a:t>메터리얼</a:t>
                      </a:r>
                      <a:r>
                        <a:rPr lang="ko-KR" altLang="en-US" sz="1050" b="0" dirty="0"/>
                        <a:t> 지원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11" name="표 74">
            <a:extLst>
              <a:ext uri="{FF2B5EF4-FFF2-40B4-BE49-F238E27FC236}">
                <a16:creationId xmlns:a16="http://schemas.microsoft.com/office/drawing/2014/main" id="{809C657C-B9F9-4E56-AC45-1D997C603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972520"/>
              </p:ext>
            </p:extLst>
          </p:nvPr>
        </p:nvGraphicFramePr>
        <p:xfrm>
          <a:off x="5494502" y="4797718"/>
          <a:ext cx="1529801" cy="40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801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Unity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에디터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모듈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9" name="표 74">
            <a:extLst>
              <a:ext uri="{FF2B5EF4-FFF2-40B4-BE49-F238E27FC236}">
                <a16:creationId xmlns:a16="http://schemas.microsoft.com/office/drawing/2014/main" id="{36D6568A-F3EB-45DA-9F4E-2648BB0B7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875818"/>
              </p:ext>
            </p:extLst>
          </p:nvPr>
        </p:nvGraphicFramePr>
        <p:xfrm>
          <a:off x="6475703" y="3855553"/>
          <a:ext cx="1529801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801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398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렌더링 데이터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수집마샬링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모듈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0" name="표 74">
            <a:extLst>
              <a:ext uri="{FF2B5EF4-FFF2-40B4-BE49-F238E27FC236}">
                <a16:creationId xmlns:a16="http://schemas.microsoft.com/office/drawing/2014/main" id="{4E6013E9-6A0D-4940-BFA5-0AE3BEA336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971898"/>
              </p:ext>
            </p:extLst>
          </p:nvPr>
        </p:nvGraphicFramePr>
        <p:xfrm>
          <a:off x="5611183" y="3333360"/>
          <a:ext cx="1444592" cy="40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592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b="0" dirty="0"/>
                        <a:t>계산 </a:t>
                      </a:r>
                      <a:r>
                        <a:rPr lang="en-US" altLang="ko-KR" sz="1050" b="0" dirty="0"/>
                        <a:t>Foundation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1" name="표 74">
            <a:extLst>
              <a:ext uri="{FF2B5EF4-FFF2-40B4-BE49-F238E27FC236}">
                <a16:creationId xmlns:a16="http://schemas.microsoft.com/office/drawing/2014/main" id="{7F7AF88A-1EA0-434F-B6DD-087343E3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753658"/>
              </p:ext>
            </p:extLst>
          </p:nvPr>
        </p:nvGraphicFramePr>
        <p:xfrm>
          <a:off x="5072519" y="2875319"/>
          <a:ext cx="880488" cy="40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0488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PT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2" name="표 74">
            <a:extLst>
              <a:ext uri="{FF2B5EF4-FFF2-40B4-BE49-F238E27FC236}">
                <a16:creationId xmlns:a16="http://schemas.microsoft.com/office/drawing/2014/main" id="{032C82AE-CA20-4C5F-BB30-22FA558C52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397549"/>
              </p:ext>
            </p:extLst>
          </p:nvPr>
        </p:nvGraphicFramePr>
        <p:xfrm>
          <a:off x="4203948" y="2584209"/>
          <a:ext cx="799754" cy="40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9754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MLT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4" name="표 74">
            <a:extLst>
              <a:ext uri="{FF2B5EF4-FFF2-40B4-BE49-F238E27FC236}">
                <a16:creationId xmlns:a16="http://schemas.microsoft.com/office/drawing/2014/main" id="{4459C92E-A05F-4A9C-B418-8FDD7BF3D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917304"/>
              </p:ext>
            </p:extLst>
          </p:nvPr>
        </p:nvGraphicFramePr>
        <p:xfrm>
          <a:off x="2343612" y="2048513"/>
          <a:ext cx="1025803" cy="4128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5803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1284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IQA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12" name="표 74">
            <a:extLst>
              <a:ext uri="{FF2B5EF4-FFF2-40B4-BE49-F238E27FC236}">
                <a16:creationId xmlns:a16="http://schemas.microsoft.com/office/drawing/2014/main" id="{5D518077-B410-4FFD-B798-E5A08D0AA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846886"/>
              </p:ext>
            </p:extLst>
          </p:nvPr>
        </p:nvGraphicFramePr>
        <p:xfrm>
          <a:off x="7168047" y="2923590"/>
          <a:ext cx="902510" cy="40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510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BVH</a:t>
                      </a:r>
                      <a:r>
                        <a:rPr lang="ko-KR" altLang="en-US" sz="1050" b="0" dirty="0"/>
                        <a:t> 모듈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5" name="표 74">
            <a:extLst>
              <a:ext uri="{FF2B5EF4-FFF2-40B4-BE49-F238E27FC236}">
                <a16:creationId xmlns:a16="http://schemas.microsoft.com/office/drawing/2014/main" id="{31FCCCF9-E1F6-46E9-B682-F80E9614E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7017"/>
              </p:ext>
            </p:extLst>
          </p:nvPr>
        </p:nvGraphicFramePr>
        <p:xfrm>
          <a:off x="5401551" y="1416488"/>
          <a:ext cx="1388898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8898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MLT </a:t>
                      </a:r>
                      <a:r>
                        <a:rPr lang="ko-KR" altLang="en-US" sz="1050" b="0" dirty="0"/>
                        <a:t>변형 알고리즘 연구 </a:t>
                      </a:r>
                      <a:r>
                        <a:rPr lang="en-US" altLang="ko-KR" sz="1050" b="0" dirty="0"/>
                        <a:t>&amp; </a:t>
                      </a:r>
                      <a:r>
                        <a:rPr lang="ko-KR" altLang="en-US" sz="1050" b="0" dirty="0"/>
                        <a:t>구현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sp>
        <p:nvSpPr>
          <p:cNvPr id="46" name="날짜 개체 틀 4">
            <a:extLst>
              <a:ext uri="{FF2B5EF4-FFF2-40B4-BE49-F238E27FC236}">
                <a16:creationId xmlns:a16="http://schemas.microsoft.com/office/drawing/2014/main" id="{1BFBED3D-08DD-4332-958D-E463221D53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4116355" cy="365125"/>
          </a:xfrm>
        </p:spPr>
        <p:txBody>
          <a:bodyPr/>
          <a:lstStyle/>
          <a:p>
            <a:r>
              <a:rPr lang="en-US" altLang="ko-KR" dirty="0"/>
              <a:t>※ “</a:t>
            </a:r>
            <a:r>
              <a:rPr lang="ko-KR" altLang="ko-KR" dirty="0"/>
              <a:t>작더라도 확실한 성과가 나올 수 있도록 할 것</a:t>
            </a:r>
            <a:r>
              <a:rPr lang="en-US" altLang="ko-KR" dirty="0"/>
              <a:t>” </a:t>
            </a:r>
            <a:endParaRPr lang="ko-KR" altLang="en-US" dirty="0"/>
          </a:p>
        </p:txBody>
      </p:sp>
      <p:graphicFrame>
        <p:nvGraphicFramePr>
          <p:cNvPr id="47" name="표 74">
            <a:extLst>
              <a:ext uri="{FF2B5EF4-FFF2-40B4-BE49-F238E27FC236}">
                <a16:creationId xmlns:a16="http://schemas.microsoft.com/office/drawing/2014/main" id="{7BD213CE-2ED7-4A2E-A57D-1E96752E95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917720"/>
              </p:ext>
            </p:extLst>
          </p:nvPr>
        </p:nvGraphicFramePr>
        <p:xfrm>
          <a:off x="9084774" y="1677961"/>
          <a:ext cx="1092759" cy="57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759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BVH</a:t>
                      </a:r>
                    </a:p>
                    <a:p>
                      <a:pPr algn="ctr"/>
                      <a:r>
                        <a:rPr lang="en-US" altLang="ko-KR" sz="1050" b="0" dirty="0"/>
                        <a:t>CPU/GPU </a:t>
                      </a:r>
                      <a:r>
                        <a:rPr lang="ko-KR" altLang="en-US" sz="1050" b="0" dirty="0"/>
                        <a:t>생성 연구 </a:t>
                      </a:r>
                      <a:r>
                        <a:rPr lang="en-US" altLang="ko-KR" sz="1050" b="0" dirty="0"/>
                        <a:t>&amp; </a:t>
                      </a:r>
                      <a:r>
                        <a:rPr lang="ko-KR" altLang="en-US" sz="1050" b="0" dirty="0"/>
                        <a:t>구현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8" name="표 74">
            <a:extLst>
              <a:ext uri="{FF2B5EF4-FFF2-40B4-BE49-F238E27FC236}">
                <a16:creationId xmlns:a16="http://schemas.microsoft.com/office/drawing/2014/main" id="{C7C0FC9B-CB9C-4FF0-88FB-24947162B4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097757"/>
              </p:ext>
            </p:extLst>
          </p:nvPr>
        </p:nvGraphicFramePr>
        <p:xfrm>
          <a:off x="6540756" y="5582800"/>
          <a:ext cx="1529801" cy="40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801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Legacy Shader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지원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9" name="표 74">
            <a:extLst>
              <a:ext uri="{FF2B5EF4-FFF2-40B4-BE49-F238E27FC236}">
                <a16:creationId xmlns:a16="http://schemas.microsoft.com/office/drawing/2014/main" id="{7D0B842B-0370-4790-B030-4191BC44A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155520"/>
              </p:ext>
            </p:extLst>
          </p:nvPr>
        </p:nvGraphicFramePr>
        <p:xfrm>
          <a:off x="4803678" y="4257266"/>
          <a:ext cx="1529801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801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URP shader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Standard shader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지원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27" name="표 74">
            <a:extLst>
              <a:ext uri="{FF2B5EF4-FFF2-40B4-BE49-F238E27FC236}">
                <a16:creationId xmlns:a16="http://schemas.microsoft.com/office/drawing/2014/main" id="{C47CD991-DE39-4A71-9F36-950B87F49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029739"/>
              </p:ext>
            </p:extLst>
          </p:nvPr>
        </p:nvGraphicFramePr>
        <p:xfrm>
          <a:off x="8685040" y="2458110"/>
          <a:ext cx="1092759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759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BVH </a:t>
                      </a:r>
                      <a:r>
                        <a:rPr lang="ko-KR" altLang="en-US" sz="1050" b="0" dirty="0"/>
                        <a:t>변형 모듈 </a:t>
                      </a:r>
                      <a:endParaRPr lang="en-US" altLang="ko-KR" sz="1050" b="0" dirty="0"/>
                    </a:p>
                    <a:p>
                      <a:pPr algn="ctr"/>
                      <a:r>
                        <a:rPr lang="ko-KR" altLang="en-US" sz="1050" b="0" dirty="0"/>
                        <a:t>연구 </a:t>
                      </a:r>
                      <a:r>
                        <a:rPr lang="en-US" altLang="ko-KR" sz="1050" b="0" dirty="0"/>
                        <a:t>&amp; </a:t>
                      </a:r>
                      <a:r>
                        <a:rPr lang="ko-KR" altLang="en-US" sz="1050" b="0" dirty="0"/>
                        <a:t>구현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4752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현황 </a:t>
            </a:r>
            <a:r>
              <a:rPr lang="en-US" altLang="ko-KR" dirty="0"/>
              <a:t>: 60%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930A8A2-5F4B-496E-8429-12CE26685026}"/>
              </a:ext>
            </a:extLst>
          </p:cNvPr>
          <p:cNvSpPr/>
          <p:nvPr/>
        </p:nvSpPr>
        <p:spPr>
          <a:xfrm>
            <a:off x="3452924" y="1948633"/>
            <a:ext cx="5363682" cy="3432648"/>
          </a:xfrm>
          <a:prstGeom prst="ellipse">
            <a:avLst/>
          </a:prstGeom>
          <a:noFill/>
          <a:ln w="19050">
            <a:solidFill>
              <a:srgbClr val="FFFF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CBB1D5-24BD-4D4E-A006-7E617B28B212}"/>
              </a:ext>
            </a:extLst>
          </p:cNvPr>
          <p:cNvSpPr txBox="1"/>
          <p:nvPr/>
        </p:nvSpPr>
        <p:spPr>
          <a:xfrm>
            <a:off x="5278454" y="2003030"/>
            <a:ext cx="19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개발 목표 범위</a:t>
            </a:r>
            <a:endParaRPr lang="en-US" altLang="ko-KR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E0171AF-21D9-4E07-909B-A02097D97F79}"/>
              </a:ext>
            </a:extLst>
          </p:cNvPr>
          <p:cNvCxnSpPr>
            <a:cxnSpLocks/>
            <a:stCxn id="34" idx="7"/>
          </p:cNvCxnSpPr>
          <p:nvPr/>
        </p:nvCxnSpPr>
        <p:spPr>
          <a:xfrm flipV="1">
            <a:off x="6393613" y="1885953"/>
            <a:ext cx="4960187" cy="1813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65341A6-F0F5-4FF7-BFB7-01BD84CF631A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838201" y="1987453"/>
            <a:ext cx="5287244" cy="1712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F6742EF-FCE5-4D77-B7A1-7B4E4C2C1821}"/>
              </a:ext>
            </a:extLst>
          </p:cNvPr>
          <p:cNvCxnSpPr>
            <a:cxnSpLocks/>
          </p:cNvCxnSpPr>
          <p:nvPr/>
        </p:nvCxnSpPr>
        <p:spPr>
          <a:xfrm>
            <a:off x="6259529" y="3744000"/>
            <a:ext cx="8723" cy="288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D78DDE2-7E3D-4A2C-87F8-A2AB2C7D2753}"/>
              </a:ext>
            </a:extLst>
          </p:cNvPr>
          <p:cNvSpPr txBox="1"/>
          <p:nvPr/>
        </p:nvSpPr>
        <p:spPr>
          <a:xfrm rot="20415969">
            <a:off x="10293195" y="2104196"/>
            <a:ext cx="102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성능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A3300F-E781-4E98-8515-9D0D74753E5C}"/>
              </a:ext>
            </a:extLst>
          </p:cNvPr>
          <p:cNvSpPr txBox="1"/>
          <p:nvPr/>
        </p:nvSpPr>
        <p:spPr>
          <a:xfrm rot="1130836">
            <a:off x="740029" y="2248290"/>
            <a:ext cx="129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품질</a:t>
            </a:r>
            <a:endParaRPr lang="en-US" altLang="ko-KR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BC6174A-11C6-4219-B81F-D472CE038959}"/>
              </a:ext>
            </a:extLst>
          </p:cNvPr>
          <p:cNvSpPr/>
          <p:nvPr/>
        </p:nvSpPr>
        <p:spPr>
          <a:xfrm>
            <a:off x="6069905" y="3663850"/>
            <a:ext cx="379248" cy="245597"/>
          </a:xfrm>
          <a:prstGeom prst="ellipse">
            <a:avLst/>
          </a:prstGeom>
          <a:noFill/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AFE1CA-3251-404A-A2BE-22C1CF8F39A6}"/>
              </a:ext>
            </a:extLst>
          </p:cNvPr>
          <p:cNvSpPr txBox="1"/>
          <p:nvPr/>
        </p:nvSpPr>
        <p:spPr>
          <a:xfrm>
            <a:off x="6245517" y="6132025"/>
            <a:ext cx="1028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확장성</a:t>
            </a:r>
            <a:endParaRPr lang="en-US" altLang="ko-KR" dirty="0"/>
          </a:p>
          <a:p>
            <a:pPr algn="ctr"/>
            <a:r>
              <a:rPr lang="en-US" altLang="ko-KR" dirty="0"/>
              <a:t>(Unity)</a:t>
            </a:r>
            <a:endParaRPr lang="ko-KR" altLang="en-US" dirty="0"/>
          </a:p>
        </p:txBody>
      </p:sp>
      <p:graphicFrame>
        <p:nvGraphicFramePr>
          <p:cNvPr id="39" name="표 74">
            <a:extLst>
              <a:ext uri="{FF2B5EF4-FFF2-40B4-BE49-F238E27FC236}">
                <a16:creationId xmlns:a16="http://schemas.microsoft.com/office/drawing/2014/main" id="{D3D6E1D8-BB22-4645-95C0-7C732548603D}"/>
              </a:ext>
            </a:extLst>
          </p:cNvPr>
          <p:cNvGraphicFramePr>
            <a:graphicFrameLocks noGrp="1"/>
          </p:cNvGraphicFramePr>
          <p:nvPr/>
        </p:nvGraphicFramePr>
        <p:xfrm>
          <a:off x="4758312" y="6068904"/>
          <a:ext cx="1444592" cy="40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592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HDRP</a:t>
                      </a:r>
                      <a:r>
                        <a:rPr lang="ko-KR" altLang="en-US" sz="1050" b="0" dirty="0"/>
                        <a:t> </a:t>
                      </a:r>
                      <a:r>
                        <a:rPr lang="ko-KR" altLang="en-US" sz="1050" b="0" dirty="0" err="1"/>
                        <a:t>메터리얼</a:t>
                      </a:r>
                      <a:r>
                        <a:rPr lang="ko-KR" altLang="en-US" sz="1050" b="0" dirty="0"/>
                        <a:t> 지원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11" name="표 74">
            <a:extLst>
              <a:ext uri="{FF2B5EF4-FFF2-40B4-BE49-F238E27FC236}">
                <a16:creationId xmlns:a16="http://schemas.microsoft.com/office/drawing/2014/main" id="{809C657C-B9F9-4E56-AC45-1D997C603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289385"/>
              </p:ext>
            </p:extLst>
          </p:nvPr>
        </p:nvGraphicFramePr>
        <p:xfrm>
          <a:off x="5494502" y="4797718"/>
          <a:ext cx="1529801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801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Unity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에디터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모듈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9" name="표 74">
            <a:extLst>
              <a:ext uri="{FF2B5EF4-FFF2-40B4-BE49-F238E27FC236}">
                <a16:creationId xmlns:a16="http://schemas.microsoft.com/office/drawing/2014/main" id="{36D6568A-F3EB-45DA-9F4E-2648BB0B7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516360"/>
              </p:ext>
            </p:extLst>
          </p:nvPr>
        </p:nvGraphicFramePr>
        <p:xfrm>
          <a:off x="6475703" y="3855553"/>
          <a:ext cx="15298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801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398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렌더링 데이터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수집마샬링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모듈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95%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0" name="표 74">
            <a:extLst>
              <a:ext uri="{FF2B5EF4-FFF2-40B4-BE49-F238E27FC236}">
                <a16:creationId xmlns:a16="http://schemas.microsoft.com/office/drawing/2014/main" id="{4E6013E9-6A0D-4940-BFA5-0AE3BEA336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048102"/>
              </p:ext>
            </p:extLst>
          </p:nvPr>
        </p:nvGraphicFramePr>
        <p:xfrm>
          <a:off x="5611183" y="3333360"/>
          <a:ext cx="1444592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592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b="0" dirty="0"/>
                        <a:t>계산 </a:t>
                      </a:r>
                      <a:r>
                        <a:rPr lang="en-US" altLang="ko-KR" sz="1050" b="0" dirty="0"/>
                        <a:t>Foundation</a:t>
                      </a:r>
                    </a:p>
                    <a:p>
                      <a:pPr algn="ctr"/>
                      <a:r>
                        <a:rPr lang="en-US" altLang="ko-KR" sz="1050" b="0" dirty="0"/>
                        <a:t>70%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1" name="표 74">
            <a:extLst>
              <a:ext uri="{FF2B5EF4-FFF2-40B4-BE49-F238E27FC236}">
                <a16:creationId xmlns:a16="http://schemas.microsoft.com/office/drawing/2014/main" id="{7F7AF88A-1EA0-434F-B6DD-087343E3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820105"/>
              </p:ext>
            </p:extLst>
          </p:nvPr>
        </p:nvGraphicFramePr>
        <p:xfrm>
          <a:off x="5072519" y="2875319"/>
          <a:ext cx="880488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0488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PT</a:t>
                      </a:r>
                    </a:p>
                    <a:p>
                      <a:pPr algn="ctr"/>
                      <a:r>
                        <a:rPr lang="en-US" altLang="ko-KR" sz="1050" b="0" dirty="0"/>
                        <a:t>80%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2" name="표 74">
            <a:extLst>
              <a:ext uri="{FF2B5EF4-FFF2-40B4-BE49-F238E27FC236}">
                <a16:creationId xmlns:a16="http://schemas.microsoft.com/office/drawing/2014/main" id="{032C82AE-CA20-4C5F-BB30-22FA558C52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812397"/>
              </p:ext>
            </p:extLst>
          </p:nvPr>
        </p:nvGraphicFramePr>
        <p:xfrm>
          <a:off x="4203948" y="2584209"/>
          <a:ext cx="799754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9754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MLT</a:t>
                      </a:r>
                    </a:p>
                    <a:p>
                      <a:pPr algn="ctr"/>
                      <a:r>
                        <a:rPr lang="en-US" altLang="ko-KR" sz="1050" b="0" dirty="0"/>
                        <a:t>0%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3" name="표 74">
            <a:extLst>
              <a:ext uri="{FF2B5EF4-FFF2-40B4-BE49-F238E27FC236}">
                <a16:creationId xmlns:a16="http://schemas.microsoft.com/office/drawing/2014/main" id="{F68FE2B5-5198-4165-8F44-320BC3316F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217946"/>
              </p:ext>
            </p:extLst>
          </p:nvPr>
        </p:nvGraphicFramePr>
        <p:xfrm>
          <a:off x="8685040" y="2458110"/>
          <a:ext cx="1092759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759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BVH </a:t>
                      </a:r>
                      <a:r>
                        <a:rPr lang="ko-KR" altLang="en-US" sz="1050" b="0" dirty="0"/>
                        <a:t>변형 모듈 </a:t>
                      </a:r>
                      <a:endParaRPr lang="en-US" altLang="ko-KR" sz="1050" b="0" dirty="0"/>
                    </a:p>
                    <a:p>
                      <a:pPr algn="ctr"/>
                      <a:r>
                        <a:rPr lang="ko-KR" altLang="en-US" sz="1050" b="0" dirty="0"/>
                        <a:t>연구 </a:t>
                      </a:r>
                      <a:r>
                        <a:rPr lang="en-US" altLang="ko-KR" sz="1050" b="0" dirty="0"/>
                        <a:t>&amp; </a:t>
                      </a:r>
                      <a:r>
                        <a:rPr lang="ko-KR" altLang="en-US" sz="1050" b="0" dirty="0"/>
                        <a:t>구현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4" name="표 74">
            <a:extLst>
              <a:ext uri="{FF2B5EF4-FFF2-40B4-BE49-F238E27FC236}">
                <a16:creationId xmlns:a16="http://schemas.microsoft.com/office/drawing/2014/main" id="{4459C92E-A05F-4A9C-B418-8FDD7BF3D8A6}"/>
              </a:ext>
            </a:extLst>
          </p:cNvPr>
          <p:cNvGraphicFramePr>
            <a:graphicFrameLocks noGrp="1"/>
          </p:cNvGraphicFramePr>
          <p:nvPr/>
        </p:nvGraphicFramePr>
        <p:xfrm>
          <a:off x="2343612" y="2048513"/>
          <a:ext cx="1025803" cy="4128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5803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1284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IQA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12" name="표 74">
            <a:extLst>
              <a:ext uri="{FF2B5EF4-FFF2-40B4-BE49-F238E27FC236}">
                <a16:creationId xmlns:a16="http://schemas.microsoft.com/office/drawing/2014/main" id="{5D518077-B410-4FFD-B798-E5A08D0AA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963109"/>
              </p:ext>
            </p:extLst>
          </p:nvPr>
        </p:nvGraphicFramePr>
        <p:xfrm>
          <a:off x="7168047" y="2923590"/>
          <a:ext cx="902510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510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BVH</a:t>
                      </a:r>
                      <a:r>
                        <a:rPr lang="ko-KR" altLang="en-US" sz="1050" b="0" dirty="0"/>
                        <a:t> 모듈</a:t>
                      </a:r>
                      <a:endParaRPr lang="en-US" altLang="ko-KR" sz="1050" b="0" dirty="0"/>
                    </a:p>
                    <a:p>
                      <a:pPr algn="ctr"/>
                      <a:r>
                        <a:rPr lang="en-US" altLang="ko-KR" sz="1050" b="0" dirty="0"/>
                        <a:t>0%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5" name="표 74">
            <a:extLst>
              <a:ext uri="{FF2B5EF4-FFF2-40B4-BE49-F238E27FC236}">
                <a16:creationId xmlns:a16="http://schemas.microsoft.com/office/drawing/2014/main" id="{31FCCCF9-E1F6-46E9-B682-F80E9614E8EF}"/>
              </a:ext>
            </a:extLst>
          </p:cNvPr>
          <p:cNvGraphicFramePr>
            <a:graphicFrameLocks noGrp="1"/>
          </p:cNvGraphicFramePr>
          <p:nvPr/>
        </p:nvGraphicFramePr>
        <p:xfrm>
          <a:off x="5401551" y="1416488"/>
          <a:ext cx="1388898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8898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MLT </a:t>
                      </a:r>
                      <a:r>
                        <a:rPr lang="ko-KR" altLang="en-US" sz="1050" b="0" dirty="0"/>
                        <a:t>변형 알고리즘 연구 </a:t>
                      </a:r>
                      <a:r>
                        <a:rPr lang="en-US" altLang="ko-KR" sz="1050" b="0" dirty="0"/>
                        <a:t>&amp; </a:t>
                      </a:r>
                      <a:r>
                        <a:rPr lang="ko-KR" altLang="en-US" sz="1050" b="0" dirty="0"/>
                        <a:t>구현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sp>
        <p:nvSpPr>
          <p:cNvPr id="46" name="날짜 개체 틀 4">
            <a:extLst>
              <a:ext uri="{FF2B5EF4-FFF2-40B4-BE49-F238E27FC236}">
                <a16:creationId xmlns:a16="http://schemas.microsoft.com/office/drawing/2014/main" id="{1BFBED3D-08DD-4332-958D-E463221D53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4116355" cy="365125"/>
          </a:xfrm>
        </p:spPr>
        <p:txBody>
          <a:bodyPr/>
          <a:lstStyle/>
          <a:p>
            <a:r>
              <a:rPr lang="en-US" altLang="ko-KR" dirty="0"/>
              <a:t>※ “</a:t>
            </a:r>
            <a:r>
              <a:rPr lang="ko-KR" altLang="ko-KR" dirty="0"/>
              <a:t>작더라도 확실한 성과가 나올 수 있도록 할 것</a:t>
            </a:r>
            <a:r>
              <a:rPr lang="en-US" altLang="ko-KR" dirty="0"/>
              <a:t>” </a:t>
            </a:r>
            <a:endParaRPr lang="ko-KR" altLang="en-US" dirty="0"/>
          </a:p>
        </p:txBody>
      </p:sp>
      <p:graphicFrame>
        <p:nvGraphicFramePr>
          <p:cNvPr id="47" name="표 74">
            <a:extLst>
              <a:ext uri="{FF2B5EF4-FFF2-40B4-BE49-F238E27FC236}">
                <a16:creationId xmlns:a16="http://schemas.microsoft.com/office/drawing/2014/main" id="{7BD213CE-2ED7-4A2E-A57D-1E96752E9574}"/>
              </a:ext>
            </a:extLst>
          </p:cNvPr>
          <p:cNvGraphicFramePr>
            <a:graphicFrameLocks noGrp="1"/>
          </p:cNvGraphicFramePr>
          <p:nvPr/>
        </p:nvGraphicFramePr>
        <p:xfrm>
          <a:off x="9084774" y="1677961"/>
          <a:ext cx="1092759" cy="57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759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BVH</a:t>
                      </a:r>
                    </a:p>
                    <a:p>
                      <a:pPr algn="ctr"/>
                      <a:r>
                        <a:rPr lang="en-US" altLang="ko-KR" sz="1050" b="0" dirty="0"/>
                        <a:t>CPU/GPU </a:t>
                      </a:r>
                      <a:r>
                        <a:rPr lang="ko-KR" altLang="en-US" sz="1050" b="0" dirty="0"/>
                        <a:t>생성 연구 </a:t>
                      </a:r>
                      <a:r>
                        <a:rPr lang="en-US" altLang="ko-KR" sz="1050" b="0" dirty="0"/>
                        <a:t>&amp; </a:t>
                      </a:r>
                      <a:r>
                        <a:rPr lang="ko-KR" altLang="en-US" sz="1050" b="0" dirty="0"/>
                        <a:t>구현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8" name="표 74">
            <a:extLst>
              <a:ext uri="{FF2B5EF4-FFF2-40B4-BE49-F238E27FC236}">
                <a16:creationId xmlns:a16="http://schemas.microsoft.com/office/drawing/2014/main" id="{C7C0FC9B-CB9C-4FF0-88FB-24947162B4DA}"/>
              </a:ext>
            </a:extLst>
          </p:cNvPr>
          <p:cNvGraphicFramePr>
            <a:graphicFrameLocks noGrp="1"/>
          </p:cNvGraphicFramePr>
          <p:nvPr/>
        </p:nvGraphicFramePr>
        <p:xfrm>
          <a:off x="6540756" y="5582800"/>
          <a:ext cx="1529801" cy="40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801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Legacy Shader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지원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9" name="표 74">
            <a:extLst>
              <a:ext uri="{FF2B5EF4-FFF2-40B4-BE49-F238E27FC236}">
                <a16:creationId xmlns:a16="http://schemas.microsoft.com/office/drawing/2014/main" id="{7D0B842B-0370-4790-B030-4191BC44A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856155"/>
              </p:ext>
            </p:extLst>
          </p:nvPr>
        </p:nvGraphicFramePr>
        <p:xfrm>
          <a:off x="4803678" y="4257266"/>
          <a:ext cx="1529801" cy="57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801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URP shader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Standard shader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지원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80%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EA66C04-B97D-4722-8F25-E3710DE8C17A}"/>
              </a:ext>
            </a:extLst>
          </p:cNvPr>
          <p:cNvSpPr txBox="1"/>
          <p:nvPr/>
        </p:nvSpPr>
        <p:spPr>
          <a:xfrm>
            <a:off x="726910" y="4999994"/>
            <a:ext cx="4495088" cy="107721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integration test</a:t>
            </a:r>
            <a:r>
              <a:rPr lang="ko-KR" altLang="en-US" sz="1600" dirty="0"/>
              <a:t>는 진행되지 않음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80%</a:t>
            </a:r>
            <a:r>
              <a:rPr lang="ko-KR" altLang="en-US" sz="1600" dirty="0"/>
              <a:t>미만</a:t>
            </a:r>
            <a:r>
              <a:rPr lang="en-US" altLang="ko-KR" sz="1600" dirty="0"/>
              <a:t>: </a:t>
            </a:r>
            <a:r>
              <a:rPr lang="ko-KR" altLang="en-US" sz="1600" dirty="0"/>
              <a:t>구현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80%</a:t>
            </a:r>
            <a:r>
              <a:rPr lang="ko-KR" altLang="en-US" sz="1600" dirty="0"/>
              <a:t>이상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unit test</a:t>
            </a:r>
            <a:r>
              <a:rPr lang="ko-KR" altLang="en-US" sz="1600" dirty="0"/>
              <a:t> </a:t>
            </a:r>
            <a:r>
              <a:rPr lang="en-US" altLang="ko-KR" sz="1600" dirty="0"/>
              <a:t>/</a:t>
            </a:r>
            <a:r>
              <a:rPr lang="ko-KR" altLang="en-US" sz="1600" dirty="0"/>
              <a:t> 검증 단계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90%</a:t>
            </a:r>
            <a:r>
              <a:rPr lang="ko-KR" altLang="en-US" sz="1600" dirty="0"/>
              <a:t>이상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unit test </a:t>
            </a:r>
            <a:r>
              <a:rPr lang="ko-KR" altLang="en-US" sz="1600" dirty="0"/>
              <a:t>이후</a:t>
            </a:r>
          </a:p>
        </p:txBody>
      </p:sp>
    </p:spTree>
    <p:extLst>
      <p:ext uri="{BB962C8B-B14F-4D97-AF65-F5344CB8AC3E}">
        <p14:creationId xmlns:p14="http://schemas.microsoft.com/office/powerpoint/2010/main" val="2917903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업무 분담</a:t>
            </a:r>
            <a:endParaRPr lang="en-US" altLang="ko-KR" dirty="0"/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7889341"/>
              </p:ext>
            </p:extLst>
          </p:nvPr>
        </p:nvGraphicFramePr>
        <p:xfrm>
          <a:off x="838200" y="1825625"/>
          <a:ext cx="10515600" cy="4338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김수혁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김한상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정지윤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1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자료 수집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광선 추적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CUDA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CUDA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Unity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렌더링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1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설계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광선 추적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</a:rPr>
                        <a:t>계산 모델 설계</a:t>
                      </a:r>
                      <a:endParaRPr lang="en-US" altLang="ko-KR" sz="140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</a:rPr>
                        <a:t>알고리즘 선택 및 데이터 구조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CUDA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기반의 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Ray Tracing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기능 설계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Unity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환경 설계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데이터 수집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결과 출력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1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구현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Foundation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구현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(Geometry, </a:t>
                      </a:r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Shader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etc..)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CUDA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를 이용한 광선 추적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Unity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Plugin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의 형태로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aseline="0" dirty="0" err="1">
                          <a:solidFill>
                            <a:schemeClr val="tx1"/>
                          </a:solidFill>
                        </a:rPr>
                        <a:t>렌더링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데이터 수집 및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결과 이미지 </a:t>
                      </a:r>
                      <a:r>
                        <a:rPr lang="en-US" altLang="ko-KR" baseline="0" dirty="0" err="1">
                          <a:solidFill>
                            <a:schemeClr val="tx1"/>
                          </a:solidFill>
                        </a:rPr>
                        <a:t>Intergration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1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테스트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b="0" baseline="0" dirty="0">
                          <a:solidFill>
                            <a:schemeClr val="tx1"/>
                          </a:solidFill>
                        </a:rPr>
                        <a:t>테스트</a:t>
                      </a:r>
                      <a:endParaRPr lang="en-US" altLang="ko-KR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(HW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별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씬 복잡도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성능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5658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일정</a:t>
            </a:r>
            <a:endParaRPr lang="en-US" altLang="ko-KR" dirty="0"/>
          </a:p>
        </p:txBody>
      </p:sp>
      <p:graphicFrame>
        <p:nvGraphicFramePr>
          <p:cNvPr id="9" name="내용 개체 틀 5">
            <a:extLst>
              <a:ext uri="{FF2B5EF4-FFF2-40B4-BE49-F238E27FC236}">
                <a16:creationId xmlns:a16="http://schemas.microsoft.com/office/drawing/2014/main" id="{202F4D39-EF97-48E7-AB31-891952D9C5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7024902"/>
              </p:ext>
            </p:extLst>
          </p:nvPr>
        </p:nvGraphicFramePr>
        <p:xfrm>
          <a:off x="838200" y="1825625"/>
          <a:ext cx="10515600" cy="40526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4130397553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596463343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769677477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588439070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635242519"/>
                    </a:ext>
                  </a:extLst>
                </a:gridCol>
              </a:tblGrid>
              <a:tr h="4844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추진사항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7-9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자료조사 및 학습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계산 모델 설계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SW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구현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테스트 및 데모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755779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문서화 및 발표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04678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최종보고서 작성 및 발표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647854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201E885F-ADF5-48FE-B4D4-30881FC7333A}"/>
              </a:ext>
            </a:extLst>
          </p:cNvPr>
          <p:cNvSpPr/>
          <p:nvPr/>
        </p:nvSpPr>
        <p:spPr>
          <a:xfrm>
            <a:off x="2603239" y="2434157"/>
            <a:ext cx="2174033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D16C5B-DE68-4979-94F1-13D76701F318}"/>
              </a:ext>
            </a:extLst>
          </p:cNvPr>
          <p:cNvSpPr/>
          <p:nvPr/>
        </p:nvSpPr>
        <p:spPr>
          <a:xfrm>
            <a:off x="2603240" y="3033358"/>
            <a:ext cx="2174032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2593B5F-2C71-4676-9C1F-2D37D32BF141}"/>
              </a:ext>
            </a:extLst>
          </p:cNvPr>
          <p:cNvSpPr/>
          <p:nvPr/>
        </p:nvSpPr>
        <p:spPr>
          <a:xfrm>
            <a:off x="3690255" y="3632559"/>
            <a:ext cx="4371391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FCDCFB-A4A6-465C-B971-8D42E7AC8A5E}"/>
              </a:ext>
            </a:extLst>
          </p:cNvPr>
          <p:cNvSpPr/>
          <p:nvPr/>
        </p:nvSpPr>
        <p:spPr>
          <a:xfrm>
            <a:off x="5878283" y="4222887"/>
            <a:ext cx="3284378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18986F-95DF-43F2-B600-9BEFC6F1001A}"/>
              </a:ext>
            </a:extLst>
          </p:cNvPr>
          <p:cNvSpPr/>
          <p:nvPr/>
        </p:nvSpPr>
        <p:spPr>
          <a:xfrm>
            <a:off x="5885281" y="4813215"/>
            <a:ext cx="4371390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DE7348-7485-4078-8D09-EEBDA26AF7C0}"/>
              </a:ext>
            </a:extLst>
          </p:cNvPr>
          <p:cNvSpPr/>
          <p:nvPr/>
        </p:nvSpPr>
        <p:spPr>
          <a:xfrm>
            <a:off x="10247340" y="5398576"/>
            <a:ext cx="1106460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792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472184" y="2770632"/>
            <a:ext cx="2342444" cy="2286000"/>
          </a:xfrm>
          <a:prstGeom prst="ellipse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GPGPU</a:t>
            </a:r>
            <a:endParaRPr lang="ko-KR" altLang="en-US" sz="3200" dirty="0"/>
          </a:p>
        </p:txBody>
      </p:sp>
      <p:sp>
        <p:nvSpPr>
          <p:cNvPr id="8" name="타원 7"/>
          <p:cNvSpPr/>
          <p:nvPr/>
        </p:nvSpPr>
        <p:spPr>
          <a:xfrm>
            <a:off x="4924778" y="2770632"/>
            <a:ext cx="2342444" cy="2286000"/>
          </a:xfrm>
          <a:prstGeom prst="ellipse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광선 </a:t>
            </a:r>
            <a:endParaRPr lang="en-US" altLang="ko-KR" sz="3200" dirty="0"/>
          </a:p>
          <a:p>
            <a:pPr algn="ctr"/>
            <a:r>
              <a:rPr lang="ko-KR" altLang="en-US" sz="3200" dirty="0"/>
              <a:t>추적</a:t>
            </a:r>
          </a:p>
        </p:txBody>
      </p:sp>
      <p:sp>
        <p:nvSpPr>
          <p:cNvPr id="9" name="타원 8"/>
          <p:cNvSpPr/>
          <p:nvPr/>
        </p:nvSpPr>
        <p:spPr>
          <a:xfrm>
            <a:off x="8377372" y="2770632"/>
            <a:ext cx="2342444" cy="2286000"/>
          </a:xfrm>
          <a:prstGeom prst="ellipse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Unity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644200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필요 기술 및 참고 문헌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1000" dirty="0"/>
              <a:t>Unity</a:t>
            </a:r>
          </a:p>
          <a:p>
            <a:pPr lvl="1">
              <a:lnSpc>
                <a:spcPct val="120000"/>
              </a:lnSpc>
            </a:pPr>
            <a:r>
              <a:rPr lang="ko-KR" altLang="en-US" sz="800" dirty="0">
                <a:hlinkClick r:id="rId3"/>
              </a:rPr>
              <a:t>이영진</a:t>
            </a:r>
            <a:r>
              <a:rPr lang="en-US" altLang="ko-KR" sz="800" dirty="0">
                <a:hlinkClick r:id="rId3"/>
              </a:rPr>
              <a:t>, </a:t>
            </a:r>
            <a:r>
              <a:rPr lang="ko-KR" altLang="en-US" sz="800" dirty="0">
                <a:hlinkClick r:id="rId3"/>
              </a:rPr>
              <a:t>김중한</a:t>
            </a:r>
            <a:r>
              <a:rPr lang="en-US" altLang="ko-KR" sz="800" dirty="0">
                <a:hlinkClick r:id="rId3"/>
              </a:rPr>
              <a:t>, Unity Technologies: </a:t>
            </a:r>
            <a:r>
              <a:rPr lang="ko-KR" altLang="en-US" sz="800" dirty="0">
                <a:hlinkClick r:id="rId3"/>
              </a:rPr>
              <a:t>게임 제작에도 족보가 있다</a:t>
            </a:r>
            <a:r>
              <a:rPr lang="en-US" altLang="ko-KR" sz="800" dirty="0">
                <a:hlinkClick r:id="rId3"/>
              </a:rPr>
              <a:t>, </a:t>
            </a:r>
            <a:r>
              <a:rPr lang="ko-KR" altLang="en-US" sz="800" dirty="0">
                <a:hlinkClick r:id="rId3"/>
              </a:rPr>
              <a:t>삼성증권</a:t>
            </a:r>
            <a:r>
              <a:rPr lang="en-US" altLang="ko-KR" sz="800" dirty="0">
                <a:hlinkClick r:id="rId3"/>
              </a:rPr>
              <a:t>, 2019</a:t>
            </a:r>
            <a:endParaRPr lang="en-US" altLang="ko-KR" sz="800" dirty="0"/>
          </a:p>
          <a:p>
            <a:pPr lvl="1">
              <a:lnSpc>
                <a:spcPct val="120000"/>
              </a:lnSpc>
            </a:pPr>
            <a:r>
              <a:rPr lang="en-US" altLang="ko-KR" sz="800" dirty="0" err="1">
                <a:hlinkClick r:id="rId4"/>
              </a:rPr>
              <a:t>Tianliang</a:t>
            </a:r>
            <a:r>
              <a:rPr lang="en-US" altLang="ko-KR" sz="800" dirty="0">
                <a:hlinkClick r:id="rId4"/>
              </a:rPr>
              <a:t> Ning, DirectX Ray Tracing in Unity 2019.3, </a:t>
            </a:r>
            <a:r>
              <a:rPr lang="en-US" altLang="ko-KR" sz="800" dirty="0" err="1">
                <a:hlinkClick r:id="rId4"/>
              </a:rPr>
              <a:t>Siggraph</a:t>
            </a:r>
            <a:r>
              <a:rPr lang="en-US" altLang="ko-KR" sz="800" dirty="0">
                <a:hlinkClick r:id="rId4"/>
              </a:rPr>
              <a:t>, 2019</a:t>
            </a:r>
            <a:endParaRPr lang="en-US" altLang="ko-KR" sz="800" dirty="0"/>
          </a:p>
          <a:p>
            <a:pPr lvl="1">
              <a:lnSpc>
                <a:spcPct val="120000"/>
              </a:lnSpc>
            </a:pPr>
            <a:r>
              <a:rPr lang="en-US" altLang="ko-KR" sz="800" dirty="0">
                <a:hlinkClick r:id="rId5"/>
              </a:rPr>
              <a:t>Mono, Interop with Native Libraries, 2005</a:t>
            </a:r>
            <a:endParaRPr lang="en-US" altLang="ko-KR" sz="800" dirty="0"/>
          </a:p>
          <a:p>
            <a:pPr>
              <a:lnSpc>
                <a:spcPct val="120000"/>
              </a:lnSpc>
            </a:pPr>
            <a:r>
              <a:rPr lang="en-US" altLang="ko-KR" sz="1000" dirty="0"/>
              <a:t>CUDA</a:t>
            </a:r>
          </a:p>
          <a:p>
            <a:pPr lvl="1">
              <a:lnSpc>
                <a:spcPct val="120000"/>
              </a:lnSpc>
            </a:pPr>
            <a:r>
              <a:rPr lang="en-US" altLang="ko-KR" sz="800" dirty="0"/>
              <a:t>David B. Kirk, Wen-</a:t>
            </a:r>
            <a:r>
              <a:rPr lang="en-US" altLang="ko-KR" sz="800" dirty="0" err="1"/>
              <a:t>mei</a:t>
            </a:r>
            <a:r>
              <a:rPr lang="en-US" altLang="ko-KR" sz="800" dirty="0"/>
              <a:t> </a:t>
            </a:r>
            <a:r>
              <a:rPr lang="en-US" altLang="ko-KR" sz="800" dirty="0" err="1"/>
              <a:t>W.Hwu</a:t>
            </a:r>
            <a:r>
              <a:rPr lang="en-US" altLang="ko-KR" sz="800" dirty="0"/>
              <a:t>, </a:t>
            </a:r>
            <a:r>
              <a:rPr lang="ko-KR" altLang="en-US" sz="800" dirty="0" err="1"/>
              <a:t>하순회</a:t>
            </a:r>
            <a:r>
              <a:rPr lang="en-US" altLang="ko-KR" sz="800" dirty="0"/>
              <a:t>(</a:t>
            </a:r>
            <a:r>
              <a:rPr lang="ko-KR" altLang="en-US" sz="800" dirty="0"/>
              <a:t>역</a:t>
            </a:r>
            <a:r>
              <a:rPr lang="en-US" altLang="ko-KR" sz="800" dirty="0"/>
              <a:t>), </a:t>
            </a:r>
            <a:r>
              <a:rPr lang="ko-KR" altLang="en-US" sz="800" dirty="0" err="1"/>
              <a:t>김크리스</a:t>
            </a:r>
            <a:r>
              <a:rPr lang="en-US" altLang="ko-KR" sz="800" dirty="0"/>
              <a:t>(</a:t>
            </a:r>
            <a:r>
              <a:rPr lang="ko-KR" altLang="en-US" sz="800" dirty="0"/>
              <a:t>역</a:t>
            </a:r>
            <a:r>
              <a:rPr lang="en-US" altLang="ko-KR" sz="800" dirty="0"/>
              <a:t>), </a:t>
            </a:r>
            <a:r>
              <a:rPr lang="ko-KR" altLang="en-US" sz="800" dirty="0"/>
              <a:t>이영민</a:t>
            </a:r>
            <a:r>
              <a:rPr lang="en-US" altLang="ko-KR" sz="800" dirty="0"/>
              <a:t>(</a:t>
            </a:r>
            <a:r>
              <a:rPr lang="ko-KR" altLang="en-US" sz="800" dirty="0"/>
              <a:t>역</a:t>
            </a:r>
            <a:r>
              <a:rPr lang="en-US" altLang="ko-KR" sz="800" dirty="0"/>
              <a:t>), </a:t>
            </a:r>
            <a:r>
              <a:rPr lang="ko-KR" altLang="en-US" sz="800" dirty="0"/>
              <a:t>대규모 병렬 프로세서 프로그래밍</a:t>
            </a:r>
            <a:r>
              <a:rPr lang="en-US" altLang="ko-KR" sz="800" dirty="0"/>
              <a:t>, </a:t>
            </a:r>
            <a:r>
              <a:rPr lang="en-US" altLang="ko-KR" sz="800" dirty="0" err="1"/>
              <a:t>Bj</a:t>
            </a:r>
            <a:r>
              <a:rPr lang="en-US" altLang="ko-KR" sz="800" dirty="0"/>
              <a:t> </a:t>
            </a:r>
            <a:r>
              <a:rPr lang="ko-KR" altLang="en-US" sz="800" dirty="0" err="1"/>
              <a:t>퍼블릭</a:t>
            </a:r>
            <a:r>
              <a:rPr lang="en-US" altLang="ko-KR" sz="800" dirty="0"/>
              <a:t>, 2010</a:t>
            </a:r>
          </a:p>
          <a:p>
            <a:pPr lvl="1">
              <a:lnSpc>
                <a:spcPct val="120000"/>
              </a:lnSpc>
            </a:pPr>
            <a:r>
              <a:rPr lang="en-US" altLang="ko-KR" sz="800" dirty="0"/>
              <a:t>Jason Sanders, Edward </a:t>
            </a:r>
            <a:r>
              <a:rPr lang="en-US" altLang="ko-KR" sz="800" dirty="0" err="1"/>
              <a:t>Kandrot</a:t>
            </a:r>
            <a:r>
              <a:rPr lang="en-US" altLang="ko-KR" sz="800" dirty="0"/>
              <a:t>, CUDA By Example, NVidia, 2010</a:t>
            </a:r>
          </a:p>
          <a:p>
            <a:pPr lvl="1">
              <a:lnSpc>
                <a:spcPct val="120000"/>
              </a:lnSpc>
            </a:pPr>
            <a:r>
              <a:rPr lang="en-US" altLang="ko-KR" sz="800" dirty="0">
                <a:hlinkClick r:id="rId6"/>
              </a:rPr>
              <a:t>Roger Allen, Accelerated Ray Tracing in One Weekend in CUDA, NVidia, 2018</a:t>
            </a:r>
            <a:endParaRPr lang="en-US" altLang="ko-KR" sz="800" dirty="0"/>
          </a:p>
          <a:p>
            <a:pPr>
              <a:lnSpc>
                <a:spcPct val="120000"/>
              </a:lnSpc>
            </a:pPr>
            <a:r>
              <a:rPr lang="en-US" altLang="ko-KR" sz="1000" dirty="0"/>
              <a:t>Ray tracing</a:t>
            </a:r>
          </a:p>
          <a:p>
            <a:pPr lvl="1">
              <a:lnSpc>
                <a:spcPct val="120000"/>
              </a:lnSpc>
            </a:pPr>
            <a:r>
              <a:rPr lang="en-US" altLang="ko-KR" sz="800" dirty="0"/>
              <a:t>Eric Haines (Editor), Tomas </a:t>
            </a:r>
            <a:r>
              <a:rPr lang="en-US" altLang="ko-KR" sz="800" dirty="0" err="1"/>
              <a:t>Akenine-Möller</a:t>
            </a:r>
            <a:r>
              <a:rPr lang="en-US" altLang="ko-KR" sz="800" dirty="0"/>
              <a:t> (Editor), Ray Tracing Gems: High-Quality and Real-Time Rendering with DXR and Other APIs, 2019</a:t>
            </a:r>
          </a:p>
          <a:p>
            <a:pPr lvl="1">
              <a:lnSpc>
                <a:spcPct val="120000"/>
              </a:lnSpc>
            </a:pPr>
            <a:r>
              <a:rPr lang="en-US" altLang="ko-KR" sz="800" dirty="0"/>
              <a:t>Matt Pharr, Wenzel Jakob, Greg Humphreys, Physically Based Rendering: From Theory to Implementation, 2016</a:t>
            </a:r>
          </a:p>
          <a:p>
            <a:pPr lvl="1">
              <a:lnSpc>
                <a:spcPct val="120000"/>
              </a:lnSpc>
            </a:pPr>
            <a:r>
              <a:rPr lang="en-US" altLang="ko-KR" sz="800" dirty="0"/>
              <a:t>C. Lauterbach, M. Garland, S. Sengupta, D. </a:t>
            </a:r>
            <a:r>
              <a:rPr lang="en-US" altLang="ko-KR" sz="800" dirty="0" err="1"/>
              <a:t>Luebke</a:t>
            </a:r>
            <a:r>
              <a:rPr lang="en-US" altLang="ko-KR" sz="800" dirty="0"/>
              <a:t>, D. </a:t>
            </a:r>
            <a:r>
              <a:rPr lang="en-US" altLang="ko-KR" sz="800" dirty="0" err="1"/>
              <a:t>Manocha</a:t>
            </a:r>
            <a:r>
              <a:rPr lang="en-US" altLang="ko-KR" sz="800" dirty="0"/>
              <a:t>, Fast BVH Construction on GPUs, 2009</a:t>
            </a:r>
          </a:p>
          <a:p>
            <a:pPr lvl="1">
              <a:lnSpc>
                <a:spcPct val="120000"/>
              </a:lnSpc>
            </a:pPr>
            <a:r>
              <a:rPr lang="en-US" altLang="ko-KR" sz="800" dirty="0"/>
              <a:t>Eric </a:t>
            </a:r>
            <a:r>
              <a:rPr lang="en-US" altLang="ko-KR" sz="800" dirty="0" err="1"/>
              <a:t>Veach</a:t>
            </a:r>
            <a:r>
              <a:rPr lang="en-US" altLang="ko-KR" sz="800" dirty="0"/>
              <a:t>, Leonida  J. </a:t>
            </a:r>
            <a:r>
              <a:rPr lang="en-US" altLang="ko-KR" sz="800" dirty="0" err="1"/>
              <a:t>Guibas</a:t>
            </a:r>
            <a:r>
              <a:rPr lang="en-US" altLang="ko-KR" sz="800" dirty="0"/>
              <a:t>, Metropolis Light Transport, 1997</a:t>
            </a:r>
          </a:p>
          <a:p>
            <a:pPr lvl="1">
              <a:lnSpc>
                <a:spcPct val="120000"/>
              </a:lnSpc>
            </a:pPr>
            <a:r>
              <a:rPr lang="en-US" altLang="ko-KR" sz="800" dirty="0"/>
              <a:t>Eric P. </a:t>
            </a:r>
            <a:r>
              <a:rPr lang="en-US" altLang="ko-KR" sz="800" dirty="0" err="1"/>
              <a:t>Lafortune</a:t>
            </a:r>
            <a:r>
              <a:rPr lang="en-US" altLang="ko-KR" sz="800" dirty="0"/>
              <a:t>, Yves D. Willems, Bi-directional Path Tracing, 1993</a:t>
            </a:r>
          </a:p>
          <a:p>
            <a:pPr lvl="1">
              <a:lnSpc>
                <a:spcPct val="120000"/>
              </a:lnSpc>
            </a:pPr>
            <a:r>
              <a:rPr lang="en-US" altLang="ko-KR" sz="800" dirty="0">
                <a:hlinkClick r:id="rId7"/>
              </a:rPr>
              <a:t>Peter Shirley, Ray Tracing in One Weekend, 2018</a:t>
            </a:r>
            <a:endParaRPr lang="en-US" altLang="ko-KR" sz="800" dirty="0"/>
          </a:p>
          <a:p>
            <a:pPr lvl="1">
              <a:lnSpc>
                <a:spcPct val="120000"/>
              </a:lnSpc>
            </a:pPr>
            <a:r>
              <a:rPr lang="en-US" altLang="ko-KR" sz="800" dirty="0">
                <a:hlinkClick r:id="rId8"/>
              </a:rPr>
              <a:t>Peter Shirley, Ray Tracing in The Next Weekend, 2018</a:t>
            </a:r>
            <a:endParaRPr lang="en-US" altLang="ko-KR" sz="800" dirty="0"/>
          </a:p>
          <a:p>
            <a:pPr lvl="1">
              <a:lnSpc>
                <a:spcPct val="120000"/>
              </a:lnSpc>
            </a:pPr>
            <a:r>
              <a:rPr lang="en-US" altLang="ko-KR" sz="800" dirty="0">
                <a:hlinkClick r:id="rId9"/>
              </a:rPr>
              <a:t>Peter Shirley, Ray Tracing in The Rest of Your Life, 2018</a:t>
            </a:r>
            <a:endParaRPr lang="en-US" altLang="ko-KR" sz="800" dirty="0"/>
          </a:p>
          <a:p>
            <a:pPr lvl="1">
              <a:lnSpc>
                <a:spcPct val="120000"/>
              </a:lnSpc>
            </a:pPr>
            <a:r>
              <a:rPr lang="en-US" altLang="ko-KR" sz="800" dirty="0"/>
              <a:t>Joss Whittle, Mark W. Jones, </a:t>
            </a:r>
            <a:r>
              <a:rPr lang="en-US" altLang="ko-KR" sz="800" dirty="0" err="1"/>
              <a:t>Rafał</a:t>
            </a:r>
            <a:r>
              <a:rPr lang="en-US" altLang="ko-KR" sz="800" dirty="0"/>
              <a:t> </a:t>
            </a:r>
            <a:r>
              <a:rPr lang="en-US" altLang="ko-KR" sz="800" dirty="0" err="1"/>
              <a:t>Mantiuk</a:t>
            </a:r>
            <a:r>
              <a:rPr lang="en-US" altLang="ko-KR" sz="800" dirty="0"/>
              <a:t>, Analysis of reported error in Monte Carlo rendered images, The Visual Computer, pp. 705-713, 2017</a:t>
            </a:r>
            <a:endParaRPr lang="en-US" altLang="ko-KR" sz="900" dirty="0"/>
          </a:p>
          <a:p>
            <a:pPr>
              <a:lnSpc>
                <a:spcPct val="120000"/>
              </a:lnSpc>
            </a:pPr>
            <a:r>
              <a:rPr lang="en-US" altLang="ko-KR" sz="1050" dirty="0"/>
              <a:t>Miscellaneous</a:t>
            </a:r>
          </a:p>
          <a:p>
            <a:pPr lvl="1">
              <a:lnSpc>
                <a:spcPct val="120000"/>
              </a:lnSpc>
            </a:pPr>
            <a:r>
              <a:rPr lang="en-US" altLang="ko-KR" sz="900" dirty="0"/>
              <a:t>Morgan McGuire, Computer Graphics Archive, July 2017 (https://casual-effects.com/data)</a:t>
            </a:r>
          </a:p>
          <a:p>
            <a:pPr lvl="1">
              <a:lnSpc>
                <a:spcPct val="120000"/>
              </a:lnSpc>
            </a:pPr>
            <a:endParaRPr lang="ko-KR" altLang="en-US" sz="8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4157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649224"/>
            <a:ext cx="10515600" cy="552773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8800" dirty="0"/>
              <a:t>Thank you!</a:t>
            </a:r>
            <a:endParaRPr lang="ko-KR" altLang="en-US" sz="8800" dirty="0"/>
          </a:p>
        </p:txBody>
      </p:sp>
    </p:spTree>
    <p:extLst>
      <p:ext uri="{BB962C8B-B14F-4D97-AF65-F5344CB8AC3E}">
        <p14:creationId xmlns:p14="http://schemas.microsoft.com/office/powerpoint/2010/main" val="42284836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온라인 미디어 8" title="Disney's Practical Guide to Path Tracing">
            <a:hlinkClick r:id="" action="ppaction://media"/>
            <a:extLst>
              <a:ext uri="{FF2B5EF4-FFF2-40B4-BE49-F238E27FC236}">
                <a16:creationId xmlns:a16="http://schemas.microsoft.com/office/drawing/2014/main" id="{68FB7AA7-1B11-4614-806A-C96FE9FE29A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7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표 66">
            <a:extLst>
              <a:ext uri="{FF2B5EF4-FFF2-40B4-BE49-F238E27FC236}">
                <a16:creationId xmlns:a16="http://schemas.microsoft.com/office/drawing/2014/main" id="{CD461AEA-1CA4-47F0-B857-96FD7D4F30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1016724"/>
              </p:ext>
            </p:extLst>
          </p:nvPr>
        </p:nvGraphicFramePr>
        <p:xfrm>
          <a:off x="737118" y="1604863"/>
          <a:ext cx="10616682" cy="4751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8894">
                  <a:extLst>
                    <a:ext uri="{9D8B030D-6E8A-4147-A177-3AD203B41FA5}">
                      <a16:colId xmlns:a16="http://schemas.microsoft.com/office/drawing/2014/main" val="3721360300"/>
                    </a:ext>
                  </a:extLst>
                </a:gridCol>
                <a:gridCol w="3538894">
                  <a:extLst>
                    <a:ext uri="{9D8B030D-6E8A-4147-A177-3AD203B41FA5}">
                      <a16:colId xmlns:a16="http://schemas.microsoft.com/office/drawing/2014/main" val="3659997446"/>
                    </a:ext>
                  </a:extLst>
                </a:gridCol>
                <a:gridCol w="3538894">
                  <a:extLst>
                    <a:ext uri="{9D8B030D-6E8A-4147-A177-3AD203B41FA5}">
                      <a16:colId xmlns:a16="http://schemas.microsoft.com/office/drawing/2014/main" val="3512687101"/>
                    </a:ext>
                  </a:extLst>
                </a:gridCol>
              </a:tblGrid>
              <a:tr h="2860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CPU side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GPU side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758806"/>
                  </a:ext>
                </a:extLst>
              </a:tr>
              <a:tr h="4465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C#, managed memory, unity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C++, host code, unmanaged 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CUDA, device code, many, hardware thread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491270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구성도</a:t>
            </a:r>
            <a:endParaRPr lang="en-US" altLang="ko-KR" dirty="0"/>
          </a:p>
        </p:txBody>
      </p:sp>
      <p:graphicFrame>
        <p:nvGraphicFramePr>
          <p:cNvPr id="74" name="표 74">
            <a:extLst>
              <a:ext uri="{FF2B5EF4-FFF2-40B4-BE49-F238E27FC236}">
                <a16:creationId xmlns:a16="http://schemas.microsoft.com/office/drawing/2014/main" id="{DE3DAE47-632A-479D-9284-14AC6F713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01761"/>
              </p:ext>
            </p:extLst>
          </p:nvPr>
        </p:nvGraphicFramePr>
        <p:xfrm>
          <a:off x="1371859" y="2252530"/>
          <a:ext cx="2333366" cy="1008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3366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2105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렌더링 데이터 수집 모듈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  <a:tr h="733894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하나의 프레임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or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여러 개의 프레임</a:t>
                      </a: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0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광원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</a:rPr>
                        <a:t>메쉬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변환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</a:rPr>
                        <a:t>쉐이더들을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 매프레임 별 수집</a:t>
                      </a: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6544644"/>
                  </a:ext>
                </a:extLst>
              </a:tr>
            </a:tbl>
          </a:graphicData>
        </a:graphic>
      </p:graphicFrame>
      <p:graphicFrame>
        <p:nvGraphicFramePr>
          <p:cNvPr id="76" name="표 74">
            <a:extLst>
              <a:ext uri="{FF2B5EF4-FFF2-40B4-BE49-F238E27FC236}">
                <a16:creationId xmlns:a16="http://schemas.microsoft.com/office/drawing/2014/main" id="{60E91E21-B70B-412F-ABE8-561C7C3E03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170259"/>
              </p:ext>
            </p:extLst>
          </p:nvPr>
        </p:nvGraphicFramePr>
        <p:xfrm>
          <a:off x="4572000" y="2246036"/>
          <a:ext cx="6457950" cy="3968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7950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광선 추적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  <a:tr h="3693954">
                <a:tc>
                  <a:txBody>
                    <a:bodyPr/>
                    <a:lstStyle/>
                    <a:p>
                      <a:pPr algn="ctr" latinLnBrk="0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6544644"/>
                  </a:ext>
                </a:extLst>
              </a:tr>
            </a:tbl>
          </a:graphicData>
        </a:graphic>
      </p:graphicFrame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6995B050-D6A8-4B77-A375-3CD0039EA585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3035607" y="2763679"/>
            <a:ext cx="1039329" cy="2033458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DACC1E6E-C9A6-4D28-B2A8-06D3DE087258}"/>
              </a:ext>
            </a:extLst>
          </p:cNvPr>
          <p:cNvSpPr txBox="1"/>
          <p:nvPr/>
        </p:nvSpPr>
        <p:spPr>
          <a:xfrm>
            <a:off x="2534339" y="4320330"/>
            <a:ext cx="1694642" cy="4154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050" dirty="0"/>
              <a:t>ray-tracing </a:t>
            </a:r>
            <a:r>
              <a:rPr lang="ko-KR" altLang="en-US" sz="1050" dirty="0"/>
              <a:t>시작  </a:t>
            </a:r>
            <a:endParaRPr lang="en-US" altLang="ko-KR" sz="1050" dirty="0"/>
          </a:p>
          <a:p>
            <a:pPr algn="ctr"/>
            <a:r>
              <a:rPr lang="ko-KR" altLang="en-US" sz="1050" dirty="0"/>
              <a:t>수집된 데이터 전달</a:t>
            </a:r>
            <a:endParaRPr lang="en-US" altLang="ko-KR" sz="105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343604D-8023-4A48-8584-8A78154FFC86}"/>
              </a:ext>
            </a:extLst>
          </p:cNvPr>
          <p:cNvSpPr txBox="1"/>
          <p:nvPr/>
        </p:nvSpPr>
        <p:spPr>
          <a:xfrm>
            <a:off x="4762122" y="3354313"/>
            <a:ext cx="2868750" cy="43858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600" dirty="0"/>
          </a:p>
          <a:p>
            <a:pPr algn="ctr"/>
            <a:r>
              <a:rPr lang="en-US" altLang="ko-KR" sz="1050" dirty="0"/>
              <a:t>BVH Construction: </a:t>
            </a:r>
            <a:r>
              <a:rPr lang="en-US" altLang="ko-KR" sz="1050" dirty="0" err="1"/>
              <a:t>Accerelation</a:t>
            </a:r>
            <a:r>
              <a:rPr lang="en-US" altLang="ko-KR" sz="1050" dirty="0"/>
              <a:t> structure</a:t>
            </a:r>
          </a:p>
          <a:p>
            <a:pPr algn="ctr"/>
            <a:endParaRPr lang="en-US" altLang="ko-KR" sz="6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BDA4E3A-0522-4AB4-B10A-4274AC0E7F90}"/>
              </a:ext>
            </a:extLst>
          </p:cNvPr>
          <p:cNvSpPr txBox="1"/>
          <p:nvPr/>
        </p:nvSpPr>
        <p:spPr>
          <a:xfrm>
            <a:off x="4762122" y="2664968"/>
            <a:ext cx="2868750" cy="43858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 anchor="ctr">
            <a:spAutoFit/>
          </a:bodyPr>
          <a:lstStyle/>
          <a:p>
            <a:pPr algn="ctr"/>
            <a:endParaRPr lang="en-US" altLang="ko-KR" sz="600" dirty="0"/>
          </a:p>
          <a:p>
            <a:pPr algn="ctr"/>
            <a:r>
              <a:rPr lang="ko-KR" altLang="en-US" sz="1050" dirty="0"/>
              <a:t>데이터 정리</a:t>
            </a:r>
            <a:r>
              <a:rPr lang="en-US" altLang="ko-KR" sz="1050" dirty="0"/>
              <a:t>/</a:t>
            </a:r>
            <a:r>
              <a:rPr lang="ko-KR" altLang="en-US" sz="1050" dirty="0"/>
              <a:t>가공 및 시작</a:t>
            </a:r>
            <a:endParaRPr lang="en-US" altLang="ko-KR" sz="1050" dirty="0"/>
          </a:p>
          <a:p>
            <a:pPr algn="ctr"/>
            <a:endParaRPr lang="en-US" altLang="ko-KR" sz="600" dirty="0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B763C2CF-8E31-414B-A108-F5434D5A18FF}"/>
              </a:ext>
            </a:extLst>
          </p:cNvPr>
          <p:cNvCxnSpPr>
            <a:cxnSpLocks/>
            <a:stCxn id="86" idx="2"/>
            <a:endCxn id="84" idx="0"/>
          </p:cNvCxnSpPr>
          <p:nvPr/>
        </p:nvCxnSpPr>
        <p:spPr>
          <a:xfrm>
            <a:off x="6196497" y="3103550"/>
            <a:ext cx="0" cy="250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A9121E3-0F2A-4D1F-9A89-3B9B39A60C54}"/>
              </a:ext>
            </a:extLst>
          </p:cNvPr>
          <p:cNvSpPr txBox="1"/>
          <p:nvPr/>
        </p:nvSpPr>
        <p:spPr>
          <a:xfrm>
            <a:off x="7988740" y="4672249"/>
            <a:ext cx="1297377" cy="57708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Ray Traversal </a:t>
            </a:r>
          </a:p>
          <a:p>
            <a:pPr algn="ctr"/>
            <a:r>
              <a:rPr lang="en-US" altLang="ko-KR" sz="1050" dirty="0"/>
              <a:t>&amp;</a:t>
            </a:r>
          </a:p>
          <a:p>
            <a:pPr algn="ctr"/>
            <a:r>
              <a:rPr lang="en-US" altLang="ko-KR" sz="1050" dirty="0"/>
              <a:t> Hit Check</a:t>
            </a: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8928D6A-1CBC-495F-9A9F-115711EDED83}"/>
              </a:ext>
            </a:extLst>
          </p:cNvPr>
          <p:cNvCxnSpPr>
            <a:cxnSpLocks/>
            <a:stCxn id="86" idx="3"/>
            <a:endCxn id="140" idx="0"/>
          </p:cNvCxnSpPr>
          <p:nvPr/>
        </p:nvCxnSpPr>
        <p:spPr>
          <a:xfrm>
            <a:off x="7630872" y="2884259"/>
            <a:ext cx="1754889" cy="4700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1DB1CF8E-61DB-4B78-AC57-618EDBCA663E}"/>
              </a:ext>
            </a:extLst>
          </p:cNvPr>
          <p:cNvCxnSpPr>
            <a:cxnSpLocks/>
            <a:stCxn id="84" idx="2"/>
            <a:endCxn id="103" idx="1"/>
          </p:cNvCxnSpPr>
          <p:nvPr/>
        </p:nvCxnSpPr>
        <p:spPr>
          <a:xfrm rot="16200000" flipH="1">
            <a:off x="6855304" y="3134087"/>
            <a:ext cx="437278" cy="175489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FF049AE-F29C-4C94-84BB-9EC464DC04AE}"/>
              </a:ext>
            </a:extLst>
          </p:cNvPr>
          <p:cNvCxnSpPr>
            <a:cxnSpLocks/>
            <a:stCxn id="140" idx="2"/>
            <a:endCxn id="103" idx="0"/>
          </p:cNvCxnSpPr>
          <p:nvPr/>
        </p:nvCxnSpPr>
        <p:spPr>
          <a:xfrm>
            <a:off x="9385761" y="3792893"/>
            <a:ext cx="2" cy="229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AB97CB30-8ECF-4299-AD7D-DB5B78CAEE27}"/>
              </a:ext>
            </a:extLst>
          </p:cNvPr>
          <p:cNvSpPr txBox="1"/>
          <p:nvPr/>
        </p:nvSpPr>
        <p:spPr>
          <a:xfrm>
            <a:off x="7951390" y="4022424"/>
            <a:ext cx="2868746" cy="41549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Generate ray per pixel</a:t>
            </a:r>
          </a:p>
          <a:p>
            <a:pPr algn="ctr"/>
            <a:r>
              <a:rPr lang="en-US" altLang="ko-KR" sz="1050" dirty="0"/>
              <a:t>from</a:t>
            </a:r>
            <a:r>
              <a:rPr lang="ko-KR" altLang="en-US" sz="1050" dirty="0"/>
              <a:t> </a:t>
            </a:r>
            <a:r>
              <a:rPr lang="en-US" altLang="ko-KR" sz="1050" dirty="0"/>
              <a:t>camera</a:t>
            </a:r>
            <a:r>
              <a:rPr lang="ko-KR" altLang="en-US" sz="1050" dirty="0"/>
              <a:t> </a:t>
            </a:r>
            <a:r>
              <a:rPr lang="en-US" altLang="ko-KR" sz="1050" dirty="0"/>
              <a:t>plane</a:t>
            </a:r>
          </a:p>
        </p:txBody>
      </p: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6EEA1794-1CDA-43BE-B809-0A3B7EF2AB18}"/>
              </a:ext>
            </a:extLst>
          </p:cNvPr>
          <p:cNvCxnSpPr>
            <a:cxnSpLocks/>
            <a:endCxn id="89" idx="0"/>
          </p:cNvCxnSpPr>
          <p:nvPr/>
        </p:nvCxnSpPr>
        <p:spPr>
          <a:xfrm>
            <a:off x="8637428" y="4437922"/>
            <a:ext cx="1" cy="234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CEA73EEE-8C29-47E9-880C-4F8B9734C98D}"/>
              </a:ext>
            </a:extLst>
          </p:cNvPr>
          <p:cNvSpPr txBox="1"/>
          <p:nvPr/>
        </p:nvSpPr>
        <p:spPr>
          <a:xfrm>
            <a:off x="9522759" y="4662584"/>
            <a:ext cx="1297377" cy="57708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Calculate color &amp;</a:t>
            </a:r>
          </a:p>
          <a:p>
            <a:pPr algn="ctr"/>
            <a:r>
              <a:rPr lang="en-US" altLang="ko-KR" sz="1050" dirty="0" err="1"/>
              <a:t>Genrate</a:t>
            </a:r>
            <a:r>
              <a:rPr lang="en-US" altLang="ko-KR" sz="1050" dirty="0"/>
              <a:t> ray </a:t>
            </a:r>
          </a:p>
          <a:p>
            <a:pPr algn="ctr"/>
            <a:r>
              <a:rPr lang="en-US" altLang="ko-KR" sz="1050" dirty="0"/>
              <a:t>from point</a:t>
            </a: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E4006002-50B8-494A-8C6A-9BCAEB9F202F}"/>
              </a:ext>
            </a:extLst>
          </p:cNvPr>
          <p:cNvCxnSpPr/>
          <p:nvPr/>
        </p:nvCxnSpPr>
        <p:spPr>
          <a:xfrm>
            <a:off x="9286117" y="4821435"/>
            <a:ext cx="236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CBFE214-243D-4F27-9D1B-74AD0442819E}"/>
              </a:ext>
            </a:extLst>
          </p:cNvPr>
          <p:cNvCxnSpPr/>
          <p:nvPr/>
        </p:nvCxnSpPr>
        <p:spPr>
          <a:xfrm flipH="1">
            <a:off x="9286117" y="5069085"/>
            <a:ext cx="236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E81D8FB-8E85-48C4-BA90-151734D94218}"/>
              </a:ext>
            </a:extLst>
          </p:cNvPr>
          <p:cNvSpPr/>
          <p:nvPr/>
        </p:nvSpPr>
        <p:spPr>
          <a:xfrm>
            <a:off x="6467474" y="4499477"/>
            <a:ext cx="1182448" cy="16155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100" dirty="0"/>
              <a:t>Result </a:t>
            </a:r>
          </a:p>
          <a:p>
            <a:pPr algn="ctr"/>
            <a:r>
              <a:rPr lang="en-US" altLang="ko-KR" sz="1100" dirty="0"/>
              <a:t>Image Buffer</a:t>
            </a:r>
            <a:endParaRPr lang="ko-KR" altLang="en-US" sz="1100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85DF7D1-9289-4BB9-881D-D9495CB7B523}"/>
              </a:ext>
            </a:extLst>
          </p:cNvPr>
          <p:cNvSpPr txBox="1"/>
          <p:nvPr/>
        </p:nvSpPr>
        <p:spPr>
          <a:xfrm>
            <a:off x="7951386" y="3354311"/>
            <a:ext cx="2868750" cy="43858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600" dirty="0"/>
          </a:p>
          <a:p>
            <a:pPr algn="ctr"/>
            <a:r>
              <a:rPr lang="en-US" altLang="ko-KR" sz="1050" dirty="0"/>
              <a:t>BVH Construction: </a:t>
            </a:r>
            <a:r>
              <a:rPr lang="en-US" altLang="ko-KR" sz="1050" dirty="0" err="1"/>
              <a:t>Accerelation</a:t>
            </a:r>
            <a:r>
              <a:rPr lang="en-US" altLang="ko-KR" sz="1050" dirty="0"/>
              <a:t> structure</a:t>
            </a:r>
          </a:p>
          <a:p>
            <a:pPr algn="ctr"/>
            <a:endParaRPr lang="en-US" altLang="ko-KR" sz="600" dirty="0"/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5095AC5D-926C-4C5A-8C40-BB50CF0B586A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7924398" y="4989823"/>
            <a:ext cx="453524" cy="97253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7" name="그림 156" descr="테이블, 실내, 앉아있는, 컵이(가) 표시된 사진&#10;&#10;자동 생성된 설명">
            <a:extLst>
              <a:ext uri="{FF2B5EF4-FFF2-40B4-BE49-F238E27FC236}">
                <a16:creationId xmlns:a16="http://schemas.microsoft.com/office/drawing/2014/main" id="{5314977B-7670-4CC1-9A61-19C42FE85F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193" y="4974237"/>
            <a:ext cx="1099801" cy="1099801"/>
          </a:xfrm>
          <a:prstGeom prst="rect">
            <a:avLst/>
          </a:prstGeom>
        </p:spPr>
      </p:pic>
      <p:graphicFrame>
        <p:nvGraphicFramePr>
          <p:cNvPr id="165" name="표 74">
            <a:extLst>
              <a:ext uri="{FF2B5EF4-FFF2-40B4-BE49-F238E27FC236}">
                <a16:creationId xmlns:a16="http://schemas.microsoft.com/office/drawing/2014/main" id="{C655F157-BBA0-4997-84A4-CD5B3639F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599162"/>
              </p:ext>
            </p:extLst>
          </p:nvPr>
        </p:nvGraphicFramePr>
        <p:xfrm>
          <a:off x="1371859" y="4974237"/>
          <a:ext cx="2333366" cy="1140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3366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11408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결과 이미지 뷰어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cxnSp>
        <p:nvCxnSpPr>
          <p:cNvPr id="167" name="연결선: 꺾임 166">
            <a:extLst>
              <a:ext uri="{FF2B5EF4-FFF2-40B4-BE49-F238E27FC236}">
                <a16:creationId xmlns:a16="http://schemas.microsoft.com/office/drawing/2014/main" id="{C6655AAC-E071-451C-A5A9-E2E7C18BC753}"/>
              </a:ext>
            </a:extLst>
          </p:cNvPr>
          <p:cNvCxnSpPr>
            <a:cxnSpLocks/>
            <a:stCxn id="126" idx="1"/>
            <a:endCxn id="165" idx="3"/>
          </p:cNvCxnSpPr>
          <p:nvPr/>
        </p:nvCxnSpPr>
        <p:spPr>
          <a:xfrm rot="10800000" flipV="1">
            <a:off x="3705226" y="5307263"/>
            <a:ext cx="2762249" cy="23737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D13C8A28-6BF6-4997-9BAC-BF90A2468E34}"/>
              </a:ext>
            </a:extLst>
          </p:cNvPr>
          <p:cNvSpPr txBox="1"/>
          <p:nvPr/>
        </p:nvSpPr>
        <p:spPr>
          <a:xfrm>
            <a:off x="4696049" y="5019548"/>
            <a:ext cx="1694642" cy="25391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050" dirty="0" err="1"/>
              <a:t>ptr</a:t>
            </a:r>
            <a:r>
              <a:rPr lang="en-US" altLang="ko-KR" sz="1050" dirty="0"/>
              <a:t> reference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85F2788F-34DB-4A4F-B463-9DF54F6413C6}"/>
              </a:ext>
            </a:extLst>
          </p:cNvPr>
          <p:cNvSpPr txBox="1"/>
          <p:nvPr/>
        </p:nvSpPr>
        <p:spPr>
          <a:xfrm>
            <a:off x="7810179" y="5399125"/>
            <a:ext cx="826456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700" dirty="0"/>
              <a:t>계산되는 데로</a:t>
            </a:r>
            <a:endParaRPr lang="en-US" altLang="ko-KR" sz="700" dirty="0"/>
          </a:p>
          <a:p>
            <a:pPr algn="ctr"/>
            <a:r>
              <a:rPr lang="ko-KR" altLang="en-US" sz="700" dirty="0"/>
              <a:t>업데이트</a:t>
            </a:r>
            <a:endParaRPr lang="en-US" altLang="ko-KR" sz="7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63</a:t>
            </a:fld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DAB2C45-2A5B-4AF2-9EFE-73CA50FA8A40}"/>
              </a:ext>
            </a:extLst>
          </p:cNvPr>
          <p:cNvGrpSpPr/>
          <p:nvPr/>
        </p:nvGrpSpPr>
        <p:grpSpPr>
          <a:xfrm>
            <a:off x="3428649" y="3453798"/>
            <a:ext cx="320157" cy="322212"/>
            <a:chOff x="3044649" y="4404741"/>
            <a:chExt cx="320157" cy="322212"/>
          </a:xfrm>
        </p:grpSpPr>
        <p:sp>
          <p:nvSpPr>
            <p:cNvPr id="44" name="순서도: 판단 43">
              <a:extLst>
                <a:ext uri="{FF2B5EF4-FFF2-40B4-BE49-F238E27FC236}">
                  <a16:creationId xmlns:a16="http://schemas.microsoft.com/office/drawing/2014/main" id="{DEA46098-3C47-4FA0-B191-269139099D7C}"/>
                </a:ext>
              </a:extLst>
            </p:cNvPr>
            <p:cNvSpPr/>
            <p:nvPr/>
          </p:nvSpPr>
          <p:spPr>
            <a:xfrm>
              <a:off x="3055234" y="4404741"/>
              <a:ext cx="294115" cy="179114"/>
            </a:xfrm>
            <a:prstGeom prst="flowChartDecision">
              <a:avLst/>
            </a:prstGeom>
            <a:noFill/>
            <a:ln w="28575">
              <a:solidFill>
                <a:srgbClr val="FFFF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  <a:prstDash val="sysDot"/>
                </a:ln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21DA0DF7-1AF7-431C-8279-3542D77E2F32}"/>
                </a:ext>
              </a:extLst>
            </p:cNvPr>
            <p:cNvCxnSpPr>
              <a:cxnSpLocks/>
            </p:cNvCxnSpPr>
            <p:nvPr/>
          </p:nvCxnSpPr>
          <p:spPr>
            <a:xfrm>
              <a:off x="3202069" y="4576620"/>
              <a:ext cx="0" cy="150333"/>
            </a:xfrm>
            <a:prstGeom prst="line">
              <a:avLst/>
            </a:prstGeom>
            <a:ln w="28575">
              <a:solidFill>
                <a:srgbClr val="FFFFF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9221CAC8-5CF6-45C8-905C-EC59F526FDE7}"/>
                </a:ext>
              </a:extLst>
            </p:cNvPr>
            <p:cNvCxnSpPr>
              <a:cxnSpLocks/>
            </p:cNvCxnSpPr>
            <p:nvPr/>
          </p:nvCxnSpPr>
          <p:spPr>
            <a:xfrm>
              <a:off x="3357287" y="4496082"/>
              <a:ext cx="0" cy="150333"/>
            </a:xfrm>
            <a:prstGeom prst="line">
              <a:avLst/>
            </a:prstGeom>
            <a:ln w="28575">
              <a:solidFill>
                <a:srgbClr val="FFFFF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87BE46EC-ED6A-45CC-A3C8-CC84C5CFC97B}"/>
                </a:ext>
              </a:extLst>
            </p:cNvPr>
            <p:cNvCxnSpPr>
              <a:cxnSpLocks/>
            </p:cNvCxnSpPr>
            <p:nvPr/>
          </p:nvCxnSpPr>
          <p:spPr>
            <a:xfrm>
              <a:off x="3047295" y="4493396"/>
              <a:ext cx="0" cy="150333"/>
            </a:xfrm>
            <a:prstGeom prst="line">
              <a:avLst/>
            </a:prstGeom>
            <a:ln w="28575">
              <a:solidFill>
                <a:srgbClr val="FFFFF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FBA27D83-07D5-40E3-B3BE-FDC901668A91}"/>
                </a:ext>
              </a:extLst>
            </p:cNvPr>
            <p:cNvCxnSpPr>
              <a:cxnSpLocks/>
            </p:cNvCxnSpPr>
            <p:nvPr/>
          </p:nvCxnSpPr>
          <p:spPr>
            <a:xfrm>
              <a:off x="3044649" y="4635671"/>
              <a:ext cx="160066" cy="90458"/>
            </a:xfrm>
            <a:prstGeom prst="line">
              <a:avLst/>
            </a:prstGeom>
            <a:ln w="28575">
              <a:solidFill>
                <a:srgbClr val="FFFFF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9BD211DE-1174-4A46-B1BA-F0F926C1DD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99423" y="4635671"/>
              <a:ext cx="165383" cy="90458"/>
            </a:xfrm>
            <a:prstGeom prst="line">
              <a:avLst/>
            </a:prstGeom>
            <a:ln w="28575">
              <a:solidFill>
                <a:srgbClr val="FFFFF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054B518-DEF0-45E7-BB75-FA91D5EE3ECF}"/>
              </a:ext>
            </a:extLst>
          </p:cNvPr>
          <p:cNvGrpSpPr/>
          <p:nvPr/>
        </p:nvGrpSpPr>
        <p:grpSpPr>
          <a:xfrm>
            <a:off x="2969193" y="3430506"/>
            <a:ext cx="411297" cy="387465"/>
            <a:chOff x="1347787" y="3506515"/>
            <a:chExt cx="766764" cy="703536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2DDD3580-1708-4797-AB2D-FCB3FAFB679A}"/>
                </a:ext>
              </a:extLst>
            </p:cNvPr>
            <p:cNvSpPr/>
            <p:nvPr/>
          </p:nvSpPr>
          <p:spPr>
            <a:xfrm>
              <a:off x="1581937" y="3711303"/>
              <a:ext cx="304013" cy="29396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B4D7D4A2-8614-46A6-B7FF-0AE83412F2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5950" y="3606527"/>
              <a:ext cx="100012" cy="10477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C8D148FB-8796-44A8-8279-700CEEE826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1925" y="4005263"/>
              <a:ext cx="100012" cy="10477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CF3BB70B-F5B1-4080-AB51-29AE8ACC5B99}"/>
                </a:ext>
              </a:extLst>
            </p:cNvPr>
            <p:cNvCxnSpPr>
              <a:cxnSpLocks/>
            </p:cNvCxnSpPr>
            <p:nvPr/>
          </p:nvCxnSpPr>
          <p:spPr>
            <a:xfrm>
              <a:off x="1938338" y="3865018"/>
              <a:ext cx="17621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27AC88A1-95F4-4E38-BE60-133D1C73163C}"/>
                </a:ext>
              </a:extLst>
            </p:cNvPr>
            <p:cNvCxnSpPr>
              <a:cxnSpLocks/>
            </p:cNvCxnSpPr>
            <p:nvPr/>
          </p:nvCxnSpPr>
          <p:spPr>
            <a:xfrm>
              <a:off x="1347787" y="3863703"/>
              <a:ext cx="17621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536C731F-AFC5-457C-9DA4-0DC555B67E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3468" y="3506515"/>
              <a:ext cx="0" cy="1524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E73C0222-3FAF-45DB-8FD8-170517E163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3468" y="4057651"/>
              <a:ext cx="0" cy="1524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CDF2CFCF-B160-4472-92D0-95A6BE4E21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1925" y="3606527"/>
              <a:ext cx="100012" cy="10477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34DD74F9-3CB3-4951-AD40-8C4CE6A2EB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85950" y="4005263"/>
              <a:ext cx="100012" cy="10477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A4A6C65-5700-4351-AF4B-4A90CC819C89}"/>
              </a:ext>
            </a:extLst>
          </p:cNvPr>
          <p:cNvGrpSpPr/>
          <p:nvPr/>
        </p:nvGrpSpPr>
        <p:grpSpPr>
          <a:xfrm>
            <a:off x="3208240" y="3824794"/>
            <a:ext cx="381726" cy="364527"/>
            <a:chOff x="3601351" y="4410925"/>
            <a:chExt cx="381726" cy="364527"/>
          </a:xfrm>
        </p:grpSpPr>
        <p:sp>
          <p:nvSpPr>
            <p:cNvPr id="63" name="순서도: 판단 62">
              <a:extLst>
                <a:ext uri="{FF2B5EF4-FFF2-40B4-BE49-F238E27FC236}">
                  <a16:creationId xmlns:a16="http://schemas.microsoft.com/office/drawing/2014/main" id="{9E528FEA-2B1D-4E40-B3D6-D7B8D64E0AB8}"/>
                </a:ext>
              </a:extLst>
            </p:cNvPr>
            <p:cNvSpPr/>
            <p:nvPr/>
          </p:nvSpPr>
          <p:spPr>
            <a:xfrm>
              <a:off x="3606740" y="4410925"/>
              <a:ext cx="149727" cy="110170"/>
            </a:xfrm>
            <a:prstGeom prst="flowChartDecision">
              <a:avLst/>
            </a:prstGeom>
            <a:noFill/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  <a:prstDash val="sysDot"/>
                </a:ln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0BDB9E8F-00C0-4D4F-93A8-EA94557F2975}"/>
                </a:ext>
              </a:extLst>
            </p:cNvPr>
            <p:cNvCxnSpPr>
              <a:cxnSpLocks/>
            </p:cNvCxnSpPr>
            <p:nvPr/>
          </p:nvCxnSpPr>
          <p:spPr>
            <a:xfrm>
              <a:off x="3681490" y="4516645"/>
              <a:ext cx="0" cy="92467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3645FAF0-74F2-4C28-A928-32F09008F967}"/>
                </a:ext>
              </a:extLst>
            </p:cNvPr>
            <p:cNvCxnSpPr>
              <a:cxnSpLocks/>
            </p:cNvCxnSpPr>
            <p:nvPr/>
          </p:nvCxnSpPr>
          <p:spPr>
            <a:xfrm>
              <a:off x="3760507" y="4467107"/>
              <a:ext cx="0" cy="92467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BE532162-A32F-4C43-98EC-B68BFD5CA76B}"/>
                </a:ext>
              </a:extLst>
            </p:cNvPr>
            <p:cNvCxnSpPr>
              <a:cxnSpLocks/>
            </p:cNvCxnSpPr>
            <p:nvPr/>
          </p:nvCxnSpPr>
          <p:spPr>
            <a:xfrm>
              <a:off x="3602698" y="4465455"/>
              <a:ext cx="0" cy="92467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37BFE77F-A888-42BF-91FF-70C36D230AF1}"/>
                </a:ext>
              </a:extLst>
            </p:cNvPr>
            <p:cNvCxnSpPr>
              <a:cxnSpLocks/>
            </p:cNvCxnSpPr>
            <p:nvPr/>
          </p:nvCxnSpPr>
          <p:spPr>
            <a:xfrm>
              <a:off x="3601351" y="4552966"/>
              <a:ext cx="81486" cy="5563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1F534B81-9048-4352-A854-CA841E3452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0143" y="4552966"/>
              <a:ext cx="84192" cy="5563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순서도: 판단 71">
              <a:extLst>
                <a:ext uri="{FF2B5EF4-FFF2-40B4-BE49-F238E27FC236}">
                  <a16:creationId xmlns:a16="http://schemas.microsoft.com/office/drawing/2014/main" id="{5CE12017-6BAB-464B-97B3-6B5ABD0B1251}"/>
                </a:ext>
              </a:extLst>
            </p:cNvPr>
            <p:cNvSpPr/>
            <p:nvPr/>
          </p:nvSpPr>
          <p:spPr>
            <a:xfrm>
              <a:off x="3831382" y="4420548"/>
              <a:ext cx="144121" cy="98644"/>
            </a:xfrm>
            <a:prstGeom prst="flowChartDecision">
              <a:avLst/>
            </a:prstGeom>
            <a:noFill/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  <a:prstDash val="sysDot"/>
                </a:ln>
              </a:endParaRP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8011B582-8EBD-4BD9-AD5A-7C3EFF8EB1D0}"/>
                </a:ext>
              </a:extLst>
            </p:cNvPr>
            <p:cNvCxnSpPr>
              <a:cxnSpLocks/>
            </p:cNvCxnSpPr>
            <p:nvPr/>
          </p:nvCxnSpPr>
          <p:spPr>
            <a:xfrm>
              <a:off x="3903333" y="4515207"/>
              <a:ext cx="0" cy="82793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2C615841-706F-4ECC-BA10-40DEB1E4D818}"/>
                </a:ext>
              </a:extLst>
            </p:cNvPr>
            <p:cNvCxnSpPr>
              <a:cxnSpLocks/>
            </p:cNvCxnSpPr>
            <p:nvPr/>
          </p:nvCxnSpPr>
          <p:spPr>
            <a:xfrm>
              <a:off x="3979393" y="4470852"/>
              <a:ext cx="0" cy="82793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B8D20972-7ACB-4EDF-8BD7-E8A9C4B985AF}"/>
                </a:ext>
              </a:extLst>
            </p:cNvPr>
            <p:cNvCxnSpPr>
              <a:cxnSpLocks/>
            </p:cNvCxnSpPr>
            <p:nvPr/>
          </p:nvCxnSpPr>
          <p:spPr>
            <a:xfrm>
              <a:off x="3827492" y="4469373"/>
              <a:ext cx="0" cy="82793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2E4A9A51-C95E-4F1D-BE9A-3DC5257CB8E1}"/>
                </a:ext>
              </a:extLst>
            </p:cNvPr>
            <p:cNvCxnSpPr>
              <a:cxnSpLocks/>
            </p:cNvCxnSpPr>
            <p:nvPr/>
          </p:nvCxnSpPr>
          <p:spPr>
            <a:xfrm>
              <a:off x="3826195" y="4547728"/>
              <a:ext cx="78435" cy="49818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7D8134FA-40B6-4111-AC03-884358D7B7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2037" y="4547728"/>
              <a:ext cx="81040" cy="49818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순서도: 판단 84">
              <a:extLst>
                <a:ext uri="{FF2B5EF4-FFF2-40B4-BE49-F238E27FC236}">
                  <a16:creationId xmlns:a16="http://schemas.microsoft.com/office/drawing/2014/main" id="{BA88BABB-89EC-4DE6-B523-4EEA81EC2570}"/>
                </a:ext>
              </a:extLst>
            </p:cNvPr>
            <p:cNvSpPr/>
            <p:nvPr/>
          </p:nvSpPr>
          <p:spPr>
            <a:xfrm>
              <a:off x="3723101" y="4598000"/>
              <a:ext cx="144121" cy="98644"/>
            </a:xfrm>
            <a:prstGeom prst="flowChartDecision">
              <a:avLst/>
            </a:prstGeom>
            <a:noFill/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  <a:prstDash val="sysDot"/>
                </a:ln>
              </a:endParaRPr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1BBCAA46-F602-4DE8-BA7D-5AA1C4E4F4AE}"/>
                </a:ext>
              </a:extLst>
            </p:cNvPr>
            <p:cNvCxnSpPr>
              <a:cxnSpLocks/>
            </p:cNvCxnSpPr>
            <p:nvPr/>
          </p:nvCxnSpPr>
          <p:spPr>
            <a:xfrm>
              <a:off x="3795052" y="4692659"/>
              <a:ext cx="0" cy="82793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28D566C-A3A6-47D8-8E06-F401FB5ED144}"/>
                </a:ext>
              </a:extLst>
            </p:cNvPr>
            <p:cNvCxnSpPr>
              <a:cxnSpLocks/>
            </p:cNvCxnSpPr>
            <p:nvPr/>
          </p:nvCxnSpPr>
          <p:spPr>
            <a:xfrm>
              <a:off x="3871112" y="4648304"/>
              <a:ext cx="0" cy="82793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7C889F6B-1AD9-4533-97B5-EFF07780C8CC}"/>
                </a:ext>
              </a:extLst>
            </p:cNvPr>
            <p:cNvCxnSpPr>
              <a:cxnSpLocks/>
            </p:cNvCxnSpPr>
            <p:nvPr/>
          </p:nvCxnSpPr>
          <p:spPr>
            <a:xfrm>
              <a:off x="3719211" y="4646825"/>
              <a:ext cx="0" cy="82793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61F7C44E-49AB-4EB9-9F91-96EAD899F906}"/>
                </a:ext>
              </a:extLst>
            </p:cNvPr>
            <p:cNvCxnSpPr>
              <a:cxnSpLocks/>
            </p:cNvCxnSpPr>
            <p:nvPr/>
          </p:nvCxnSpPr>
          <p:spPr>
            <a:xfrm>
              <a:off x="3717914" y="4725180"/>
              <a:ext cx="78435" cy="49818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824B8C28-914F-4B16-844D-1AAF7B055C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93756" y="4725180"/>
              <a:ext cx="81040" cy="49818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664816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" name="표 66">
            <a:extLst>
              <a:ext uri="{FF2B5EF4-FFF2-40B4-BE49-F238E27FC236}">
                <a16:creationId xmlns:a16="http://schemas.microsoft.com/office/drawing/2014/main" id="{57182A1C-66D4-49C3-A2E9-C7F509603A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042841"/>
              </p:ext>
            </p:extLst>
          </p:nvPr>
        </p:nvGraphicFramePr>
        <p:xfrm>
          <a:off x="737118" y="1604863"/>
          <a:ext cx="10616682" cy="4751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8894">
                  <a:extLst>
                    <a:ext uri="{9D8B030D-6E8A-4147-A177-3AD203B41FA5}">
                      <a16:colId xmlns:a16="http://schemas.microsoft.com/office/drawing/2014/main" val="3721360300"/>
                    </a:ext>
                  </a:extLst>
                </a:gridCol>
                <a:gridCol w="3538894">
                  <a:extLst>
                    <a:ext uri="{9D8B030D-6E8A-4147-A177-3AD203B41FA5}">
                      <a16:colId xmlns:a16="http://schemas.microsoft.com/office/drawing/2014/main" val="3659997446"/>
                    </a:ext>
                  </a:extLst>
                </a:gridCol>
                <a:gridCol w="3538894">
                  <a:extLst>
                    <a:ext uri="{9D8B030D-6E8A-4147-A177-3AD203B41FA5}">
                      <a16:colId xmlns:a16="http://schemas.microsoft.com/office/drawing/2014/main" val="3512687101"/>
                    </a:ext>
                  </a:extLst>
                </a:gridCol>
              </a:tblGrid>
              <a:tr h="2860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CPU side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GPU side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758806"/>
                  </a:ext>
                </a:extLst>
              </a:tr>
              <a:tr h="4465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C#, managed memory, unity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C++, host code, unmanaged 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CUDA, device code, many, hardware thread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491270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64</a:t>
            </a:fld>
            <a:endParaRPr lang="ko-KR" altLang="en-US"/>
          </a:p>
        </p:txBody>
      </p:sp>
      <p:graphicFrame>
        <p:nvGraphicFramePr>
          <p:cNvPr id="70" name="표 74">
            <a:extLst>
              <a:ext uri="{FF2B5EF4-FFF2-40B4-BE49-F238E27FC236}">
                <a16:creationId xmlns:a16="http://schemas.microsoft.com/office/drawing/2014/main" id="{5835D9F2-842A-45BF-AF3E-D76F0EA87C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662670"/>
              </p:ext>
            </p:extLst>
          </p:nvPr>
        </p:nvGraphicFramePr>
        <p:xfrm>
          <a:off x="1612736" y="2820295"/>
          <a:ext cx="1722923" cy="1046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2923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10460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Unity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렌더링 데이터 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</a:rPr>
                        <a:t>마샬링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모듈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71" name="표 74">
            <a:extLst>
              <a:ext uri="{FF2B5EF4-FFF2-40B4-BE49-F238E27FC236}">
                <a16:creationId xmlns:a16="http://schemas.microsoft.com/office/drawing/2014/main" id="{BCF3C5BB-B043-4711-8F87-B4FF271788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475884"/>
              </p:ext>
            </p:extLst>
          </p:nvPr>
        </p:nvGraphicFramePr>
        <p:xfrm>
          <a:off x="1612736" y="4499068"/>
          <a:ext cx="1722923" cy="1046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2923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10460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Unity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에디터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모듈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96" name="표 74">
            <a:extLst>
              <a:ext uri="{FF2B5EF4-FFF2-40B4-BE49-F238E27FC236}">
                <a16:creationId xmlns:a16="http://schemas.microsoft.com/office/drawing/2014/main" id="{78560E49-D89A-4F53-97D5-88366EE10B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68302"/>
              </p:ext>
            </p:extLst>
          </p:nvPr>
        </p:nvGraphicFramePr>
        <p:xfrm>
          <a:off x="4460033" y="3216518"/>
          <a:ext cx="6727372" cy="36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7372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3601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Skinning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처리 모듈 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100" name="표 74">
            <a:extLst>
              <a:ext uri="{FF2B5EF4-FFF2-40B4-BE49-F238E27FC236}">
                <a16:creationId xmlns:a16="http://schemas.microsoft.com/office/drawing/2014/main" id="{A0304862-7438-4772-A8C0-A84BF2E4A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245053"/>
              </p:ext>
            </p:extLst>
          </p:nvPr>
        </p:nvGraphicFramePr>
        <p:xfrm>
          <a:off x="4460032" y="3823570"/>
          <a:ext cx="6727372" cy="366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7372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3660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BVH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모듈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105" name="표 74">
            <a:extLst>
              <a:ext uri="{FF2B5EF4-FFF2-40B4-BE49-F238E27FC236}">
                <a16:creationId xmlns:a16="http://schemas.microsoft.com/office/drawing/2014/main" id="{1BF588DF-A244-41BD-AEC1-7EB1CF0C9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278303"/>
              </p:ext>
            </p:extLst>
          </p:nvPr>
        </p:nvGraphicFramePr>
        <p:xfrm>
          <a:off x="8033656" y="5052848"/>
          <a:ext cx="3153748" cy="36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3748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36014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Path-Tracing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모듈 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106" name="표 74">
            <a:extLst>
              <a:ext uri="{FF2B5EF4-FFF2-40B4-BE49-F238E27FC236}">
                <a16:creationId xmlns:a16="http://schemas.microsoft.com/office/drawing/2014/main" id="{A43D59F6-1811-4DC4-A167-FE2F94F93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173581"/>
              </p:ext>
            </p:extLst>
          </p:nvPr>
        </p:nvGraphicFramePr>
        <p:xfrm>
          <a:off x="8033656" y="4441168"/>
          <a:ext cx="3153748" cy="36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3748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36014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MLT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모듈 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107" name="표 74">
            <a:extLst>
              <a:ext uri="{FF2B5EF4-FFF2-40B4-BE49-F238E27FC236}">
                <a16:creationId xmlns:a16="http://schemas.microsoft.com/office/drawing/2014/main" id="{6B53D69B-9ECB-4DC3-A985-345463C568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300233"/>
              </p:ext>
            </p:extLst>
          </p:nvPr>
        </p:nvGraphicFramePr>
        <p:xfrm>
          <a:off x="4451623" y="4443249"/>
          <a:ext cx="3153748" cy="36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3748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3601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IQA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모듈 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108" name="표 74">
            <a:extLst>
              <a:ext uri="{FF2B5EF4-FFF2-40B4-BE49-F238E27FC236}">
                <a16:creationId xmlns:a16="http://schemas.microsoft.com/office/drawing/2014/main" id="{2DEB0E6D-0279-49DC-8FA6-904171922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862647"/>
              </p:ext>
            </p:extLst>
          </p:nvPr>
        </p:nvGraphicFramePr>
        <p:xfrm>
          <a:off x="4460033" y="2545505"/>
          <a:ext cx="3153748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3748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입력 데이터 처리 모듈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83" name="표 74">
            <a:extLst>
              <a:ext uri="{FF2B5EF4-FFF2-40B4-BE49-F238E27FC236}">
                <a16:creationId xmlns:a16="http://schemas.microsoft.com/office/drawing/2014/main" id="{52D2FE02-F62B-4C96-970A-3F1FD609EE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555989"/>
              </p:ext>
            </p:extLst>
          </p:nvPr>
        </p:nvGraphicFramePr>
        <p:xfrm>
          <a:off x="6892988" y="3343343"/>
          <a:ext cx="1861459" cy="2201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1459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22018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수치 계산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Foundation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광선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물체 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</a:rPr>
                        <a:t>인터섹션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, etc..)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69896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65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수치 계산 </a:t>
            </a:r>
            <a:r>
              <a:rPr lang="en-US" altLang="ko-KR" dirty="0"/>
              <a:t>Foundation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벡터</a:t>
            </a:r>
            <a:r>
              <a:rPr lang="en-US" altLang="ko-KR" dirty="0"/>
              <a:t>, </a:t>
            </a:r>
            <a:r>
              <a:rPr lang="ko-KR" altLang="en-US" dirty="0" err="1"/>
              <a:t>쿼터니온</a:t>
            </a:r>
            <a:r>
              <a:rPr lang="en-US" altLang="ko-KR" dirty="0"/>
              <a:t>, </a:t>
            </a:r>
            <a:r>
              <a:rPr lang="ko-KR" altLang="en-US" dirty="0"/>
              <a:t>행렬 계산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광선</a:t>
            </a:r>
            <a:r>
              <a:rPr lang="en-US" altLang="ko-KR" dirty="0"/>
              <a:t>-</a:t>
            </a:r>
            <a:r>
              <a:rPr lang="ko-KR" altLang="en-US" dirty="0"/>
              <a:t>물체 </a:t>
            </a:r>
            <a:r>
              <a:rPr lang="en-US" altLang="ko-KR" dirty="0"/>
              <a:t>Intersection </a:t>
            </a:r>
            <a:r>
              <a:rPr lang="ko-KR" altLang="en-US" dirty="0"/>
              <a:t>계산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Ray vs </a:t>
            </a:r>
            <a:r>
              <a:rPr lang="en-US" altLang="ko-KR" dirty="0" err="1"/>
              <a:t>Bouding</a:t>
            </a:r>
            <a:r>
              <a:rPr lang="en-US" altLang="ko-KR" dirty="0"/>
              <a:t> Box, Triangle, ..</a:t>
            </a:r>
          </a:p>
          <a:p>
            <a:pPr marL="457200" lvl="1" indent="0">
              <a:lnSpc>
                <a:spcPct val="110000"/>
              </a:lnSpc>
              <a:buNone/>
            </a:pPr>
            <a:endParaRPr lang="en-US" altLang="ko-KR" dirty="0"/>
          </a:p>
        </p:txBody>
      </p:sp>
      <p:pic>
        <p:nvPicPr>
          <p:cNvPr id="3074" name="Picture 2" descr="ray shape intersection 이미지 검색결과">
            <a:extLst>
              <a:ext uri="{FF2B5EF4-FFF2-40B4-BE49-F238E27FC236}">
                <a16:creationId xmlns:a16="http://schemas.microsoft.com/office/drawing/2014/main" id="{2971F57D-9D48-42C2-81D4-2E38A3224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53186"/>
            <a:ext cx="483870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2D4F38-A443-43DD-B68E-D4D6B60C195F}"/>
              </a:ext>
            </a:extLst>
          </p:cNvPr>
          <p:cNvSpPr txBox="1"/>
          <p:nvPr/>
        </p:nvSpPr>
        <p:spPr>
          <a:xfrm>
            <a:off x="838200" y="5816182"/>
            <a:ext cx="483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Ray-Shape Intersection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853490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66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9567290"/>
              </p:ext>
            </p:extLst>
          </p:nvPr>
        </p:nvGraphicFramePr>
        <p:xfrm>
          <a:off x="838200" y="1522751"/>
          <a:ext cx="10588691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StartSingleFrameGeneration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TaskController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StartSingleFrameGeneration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FrameRequestOption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opt,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UnityRuntimeData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ko-KR" altLang="en-US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하나의 프레임 생성을 위한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DLL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안의 함수 호출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taskController.StartSingleFrameGeneration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(opt,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5FB03603-2A09-4886-B5AC-DE677A2CEE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7700151"/>
              </p:ext>
            </p:extLst>
          </p:nvPr>
        </p:nvGraphicFramePr>
        <p:xfrm>
          <a:off x="838200" y="3923831"/>
          <a:ext cx="1058869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StopSingleFrameGeneration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TaskController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StopSingleFrameGeneration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	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찾아서 멈추었으면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아니면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넘겨받은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 ID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진행되던 이미지 생성을 중단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inputBuilder.ConvertRenderingData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currentTaskID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 </a:t>
                      </a:r>
                    </a:p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Debug.LogFormat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(“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이미지 생성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({0})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 중지되었습니다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.”,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currentTaskID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54652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67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1225786"/>
              </p:ext>
            </p:extLst>
          </p:nvPr>
        </p:nvGraphicFramePr>
        <p:xfrm>
          <a:off x="838200" y="1522751"/>
          <a:ext cx="10588691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StartMultiFrameRecord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TaskController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StartMultiFrameRecord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MultiFrameRequestOption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opt,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UnityRuntimeData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ko-KR" altLang="en-US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프레임 생성을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위한 데이터 저장 준비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StartMultiFrameRecord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mopt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5FB03603-2A09-4886-B5AC-DE677A2CEE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3917893"/>
              </p:ext>
            </p:extLst>
          </p:nvPr>
        </p:nvGraphicFramePr>
        <p:xfrm>
          <a:off x="838200" y="3391986"/>
          <a:ext cx="10588691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RecordOneFrame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TaskController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void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RecordOneFrame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	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프레임 생성을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위한 현재 상태의 바뀔 수 있는 렌더링 정보를 저장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taskController.RecordOneFrame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7DB98350-D6C9-47C6-A29F-CE54A0B9BD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6704171"/>
              </p:ext>
            </p:extLst>
          </p:nvPr>
        </p:nvGraphicFramePr>
        <p:xfrm>
          <a:off x="838200" y="4896411"/>
          <a:ext cx="10588691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StopMultiFrameRecord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TaskController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void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StopMultiFrameRecord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	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프레임 생성 정보 저장 중지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taskController.StopMultiFrameRecord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selectedTaskID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1968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68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6300046"/>
              </p:ext>
            </p:extLst>
          </p:nvPr>
        </p:nvGraphicFramePr>
        <p:xfrm>
          <a:off x="838200" y="1522751"/>
          <a:ext cx="10588691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StartMultiFrameGeneration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TaskController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StartMultiFrameGeneration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ko-KR" altLang="en-US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프레임 생성을 위한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DLL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안의 함수 호출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StartMultiFrameGeneration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5FB03603-2A09-4886-B5AC-DE677A2CEE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4457777"/>
              </p:ext>
            </p:extLst>
          </p:nvPr>
        </p:nvGraphicFramePr>
        <p:xfrm>
          <a:off x="838200" y="3923831"/>
          <a:ext cx="1058869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StopMultiFrameGeneration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TaskController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StopMultiFrameGeneration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	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찾아서 멈추었으면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아니면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프레임 생성 취소를 위한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DLL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안의 함수 호출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StopMultiFrameGeneration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selectedTaskID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Debug.LogFormat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(“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이미지 생성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({0})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 중지되었습니다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.”,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selectedTaskID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98514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경로 추적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69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391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앙 </a:t>
            </a:r>
            <a:r>
              <a:rPr lang="en-US" altLang="ko-KR" dirty="0"/>
              <a:t>PT</a:t>
            </a:r>
            <a:r>
              <a:rPr lang="ko-KR" altLang="en-US" dirty="0"/>
              <a:t> </a:t>
            </a:r>
            <a:r>
              <a:rPr lang="ko-KR" altLang="en-US" dirty="0" err="1"/>
              <a:t>함수띠</a:t>
            </a:r>
            <a:endParaRPr lang="en-US" altLang="ko-KR" dirty="0"/>
          </a:p>
        </p:txBody>
      </p:sp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72AAF723-0BC7-47F0-A733-C2D4246EBC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9660794"/>
              </p:ext>
            </p:extLst>
          </p:nvPr>
        </p:nvGraphicFramePr>
        <p:xfrm>
          <a:off x="838200" y="1522751"/>
          <a:ext cx="10588691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Render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PathIntegerator</a:t>
                      </a:r>
                      <a:endParaRPr lang="en-US" altLang="ko-KR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Render(const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IAggregate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scene)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정보를 가지고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Path-Tracing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수행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IIntergrator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path.Render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0C4428D6-B90A-4456-BB73-09373A3D71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5960554"/>
              </p:ext>
            </p:extLst>
          </p:nvPr>
        </p:nvGraphicFramePr>
        <p:xfrm>
          <a:off x="838200" y="3045403"/>
          <a:ext cx="10588691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GenerateRay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PathIntegerator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__global__ void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GenerateRay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PathSegment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semgents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	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카메라를 기준으로 광선 방향과 위치 설정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GPU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커널 실행 함수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GenerateRay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&lt;&lt;&lt;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optimalGridDim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optimalBlockDim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mSegments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A6C9CADD-0B0C-4996-8066-77CD35429B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917559"/>
              </p:ext>
            </p:extLst>
          </p:nvPr>
        </p:nvGraphicFramePr>
        <p:xfrm>
          <a:off x="838200" y="4568055"/>
          <a:ext cx="10588691" cy="174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ScatteringAndAccumAttenuation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PathIntegerator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__global__ void </a:t>
                      </a:r>
                      <a:r>
                        <a:rPr lang="en-US" altLang="ko-K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ScatteringAndAccumAttenuation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6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PathSegment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</a:t>
                      </a:r>
                      <a:r>
                        <a:rPr lang="en-US" altLang="ko-KR" sz="16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semgents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Intersection* </a:t>
                      </a:r>
                      <a:r>
                        <a:rPr lang="en-US" altLang="ko-KR" sz="16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isects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	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IAggregate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객체를 가지고 반환한 표면에 대한 정보를 통해 광선 방향과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감쇠 계수 설정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GPU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커널 실행 함수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ScatteringAndAccumAttenuation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&lt;&lt;&lt;</a:t>
                      </a:r>
                      <a:r>
                        <a:rPr lang="en-US" altLang="ko-KR" sz="16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optimalGridDim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6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optimalBlockDim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&gt;&gt;&gt;(</a:t>
                      </a:r>
                      <a:r>
                        <a:rPr lang="en-US" altLang="ko-KR" sz="16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mSegments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6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mIsects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7406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096000" y="1847850"/>
            <a:ext cx="5443728" cy="4351338"/>
          </a:xfrm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en-US" altLang="ko-KR" dirty="0"/>
              <a:t>GPU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범용 계산</a:t>
            </a:r>
            <a:r>
              <a:rPr lang="en-US" altLang="ko-KR" dirty="0"/>
              <a:t>: GPGPU</a:t>
            </a:r>
            <a:endParaRPr lang="en-US" altLang="ko-KR" b="1" dirty="0"/>
          </a:p>
          <a:p>
            <a:pPr lvl="1" latinLnBrk="0">
              <a:lnSpc>
                <a:spcPct val="100000"/>
              </a:lnSpc>
            </a:pPr>
            <a:r>
              <a:rPr lang="ko-KR" altLang="en-US" dirty="0"/>
              <a:t>독립된 수많은 작업을 </a:t>
            </a:r>
            <a:r>
              <a:rPr lang="ko-KR" altLang="en-US" dirty="0" err="1"/>
              <a:t>수행시</a:t>
            </a:r>
            <a:r>
              <a:rPr lang="ko-KR" altLang="en-US" dirty="0"/>
              <a:t> </a:t>
            </a:r>
            <a:r>
              <a:rPr lang="en-US" altLang="ko-KR" dirty="0"/>
              <a:t>CPU </a:t>
            </a:r>
            <a:r>
              <a:rPr lang="ko-KR" altLang="en-US" dirty="0"/>
              <a:t>보다 </a:t>
            </a:r>
            <a:r>
              <a:rPr lang="ko-KR" altLang="en-US" b="1" i="1" u="sng" dirty="0"/>
              <a:t>월등한 성능</a:t>
            </a:r>
            <a:endParaRPr lang="en-US" altLang="ko-KR" b="1" i="1" u="sng" dirty="0"/>
          </a:p>
          <a:p>
            <a:pPr lvl="2" latinLnBrk="0">
              <a:lnSpc>
                <a:spcPct val="100000"/>
              </a:lnSpc>
            </a:pPr>
            <a:r>
              <a:rPr lang="en-US" altLang="ko-KR" dirty="0"/>
              <a:t>many-core &gt; multi-core</a:t>
            </a:r>
          </a:p>
          <a:p>
            <a:pPr lvl="1" latinLnBrk="0">
              <a:lnSpc>
                <a:spcPct val="100000"/>
              </a:lnSpc>
            </a:pPr>
            <a:r>
              <a:rPr lang="ko-KR" altLang="en-US" dirty="0"/>
              <a:t>대표적인 활용</a:t>
            </a:r>
            <a:r>
              <a:rPr lang="en-US" altLang="ko-KR" dirty="0"/>
              <a:t>: </a:t>
            </a:r>
            <a:r>
              <a:rPr lang="en-US" altLang="ko-KR" b="1" i="1" u="sng" dirty="0" err="1"/>
              <a:t>AlexNet</a:t>
            </a:r>
            <a:r>
              <a:rPr lang="en-US" altLang="ko-KR" dirty="0"/>
              <a:t> (2012)</a:t>
            </a:r>
          </a:p>
          <a:p>
            <a:pPr lvl="1" latinLnBrk="0">
              <a:lnSpc>
                <a:spcPct val="100000"/>
              </a:lnSpc>
            </a:pPr>
            <a:r>
              <a:rPr lang="ko-KR" altLang="en-US" dirty="0"/>
              <a:t>다양한 활용</a:t>
            </a:r>
            <a:r>
              <a:rPr lang="en-US" altLang="ko-KR" dirty="0"/>
              <a:t>: </a:t>
            </a:r>
            <a:r>
              <a:rPr lang="ko-KR" altLang="en-US" dirty="0"/>
              <a:t>통계 물리</a:t>
            </a:r>
            <a:r>
              <a:rPr lang="en-US" altLang="ko-KR" dirty="0"/>
              <a:t>, </a:t>
            </a:r>
            <a:r>
              <a:rPr lang="ko-KR" altLang="en-US" dirty="0"/>
              <a:t>신호 처리</a:t>
            </a:r>
            <a:r>
              <a:rPr lang="en-US" altLang="ko-KR" dirty="0"/>
              <a:t>, </a:t>
            </a:r>
            <a:r>
              <a:rPr lang="ko-KR" altLang="en-US" dirty="0"/>
              <a:t>컴퓨터 그래픽</a:t>
            </a:r>
            <a:r>
              <a:rPr lang="en-US" altLang="ko-KR" dirty="0"/>
              <a:t>, </a:t>
            </a:r>
            <a:r>
              <a:rPr lang="ko-KR" altLang="en-US" dirty="0"/>
              <a:t>등</a:t>
            </a:r>
            <a:r>
              <a:rPr lang="en-US" altLang="ko-KR" dirty="0"/>
              <a:t>..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API: CUDA, OpenCL</a:t>
            </a:r>
            <a:endParaRPr lang="ko-KR" altLang="en-US" dirty="0"/>
          </a:p>
        </p:txBody>
      </p:sp>
      <p:pic>
        <p:nvPicPr>
          <p:cNvPr id="1026" name="Picture 2" descr="alexnet cpu vs gpu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47850"/>
            <a:ext cx="4874895" cy="429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103BD-DE10-414F-8E6E-B7ACA017A6F1}"/>
              </a:ext>
            </a:extLst>
          </p:cNvPr>
          <p:cNvSpPr txBox="1"/>
          <p:nvPr/>
        </p:nvSpPr>
        <p:spPr>
          <a:xfrm>
            <a:off x="838200" y="6180673"/>
            <a:ext cx="4874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err="1"/>
              <a:t>AlexNet</a:t>
            </a:r>
            <a:r>
              <a:rPr lang="en-US" altLang="ko-KR" sz="1000" dirty="0"/>
              <a:t> Performance Profile(CPU, GPGPU – K40, K40+cuDNN1, ..)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629127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경로 추적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70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391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앙 </a:t>
            </a:r>
            <a:r>
              <a:rPr lang="en-US" altLang="ko-KR" dirty="0"/>
              <a:t>BVH</a:t>
            </a:r>
            <a:r>
              <a:rPr lang="ko-KR" altLang="en-US" dirty="0"/>
              <a:t> </a:t>
            </a:r>
            <a:r>
              <a:rPr lang="ko-KR" altLang="en-US" dirty="0" err="1"/>
              <a:t>함수띠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5272E9D-C487-4429-B7F7-BCC974E2D24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2539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/>
              <a:t>앙 </a:t>
            </a:r>
            <a:r>
              <a:rPr lang="en-US" altLang="ko-KR"/>
              <a:t>PT</a:t>
            </a:r>
            <a:r>
              <a:rPr lang="ko-KR" altLang="en-US"/>
              <a:t> 함수띠</a:t>
            </a:r>
            <a:endParaRPr lang="en-US" altLang="ko-KR" dirty="0"/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C86E022F-25AF-4D6A-81C2-29290A396E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6320570"/>
              </p:ext>
            </p:extLst>
          </p:nvPr>
        </p:nvGraphicFramePr>
        <p:xfrm>
          <a:off x="838200" y="1522751"/>
          <a:ext cx="10588691" cy="210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Intersect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LinearAggregation</a:t>
                      </a:r>
                      <a:endParaRPr lang="en-US" altLang="ko-KR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__device__ bool Intersect(IN const Ray&amp; ray, OUT Intersection&amp;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isect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파라미터로 받은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ray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</a:t>
                      </a:r>
                      <a:r>
                        <a:rPr lang="ko-KR" altLang="en-US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부딫친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표면이 있으면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아니면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771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선형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순차적으로 모든 </a:t>
                      </a:r>
                      <a:r>
                        <a:rPr lang="ko-KR" altLang="en-US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물체들과의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Ray vs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BoundingBox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검사를 실시함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IAggregate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GPU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실행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isIntersect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aggr.Intersect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currentRay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mIntersects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pixelIndex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5686B046-D23E-403E-AD11-EEC2357CD1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1719408"/>
              </p:ext>
            </p:extLst>
          </p:nvPr>
        </p:nvGraphicFramePr>
        <p:xfrm>
          <a:off x="838200" y="4073504"/>
          <a:ext cx="10588691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LinearAggregation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BVHNode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** node)	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Top-Down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구성하는 함수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내부 노드는 하위에 있을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모든 오브젝트의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Bounding Box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합쳐서 가지고 있고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내부 노드가 가진 오브젝트가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이하가 되기 전까지 아래 노드를 나누어 할당하고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Bounding Box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계산하는 것을 반복한다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en-US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(&amp;</a:t>
                      </a:r>
                      <a:r>
                        <a:rPr lang="en-US" altLang="ko-KR" sz="16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mRoot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52843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경로 추적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71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391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앙 </a:t>
            </a:r>
            <a:r>
              <a:rPr lang="en-US" altLang="ko-KR" dirty="0"/>
              <a:t>BVH</a:t>
            </a:r>
            <a:r>
              <a:rPr lang="ko-KR" altLang="en-US" dirty="0"/>
              <a:t> </a:t>
            </a:r>
            <a:r>
              <a:rPr lang="ko-KR" altLang="en-US" dirty="0" err="1"/>
              <a:t>함수띠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5272E9D-C487-4429-B7F7-BCC974E2D24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2539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/>
              <a:t>앙 </a:t>
            </a:r>
            <a:r>
              <a:rPr lang="en-US" altLang="ko-KR"/>
              <a:t>PT</a:t>
            </a:r>
            <a:r>
              <a:rPr lang="ko-KR" altLang="en-US"/>
              <a:t> 함수띠</a:t>
            </a:r>
            <a:endParaRPr lang="en-US" altLang="ko-KR" dirty="0"/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C86E022F-25AF-4D6A-81C2-29290A396E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1170696"/>
              </p:ext>
            </p:extLst>
          </p:nvPr>
        </p:nvGraphicFramePr>
        <p:xfrm>
          <a:off x="838200" y="1522751"/>
          <a:ext cx="10588691" cy="238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Intersect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BVH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__device__ bool Intersect(IN const Ray&amp; ray, OUT Intersection&amp;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isect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파라미터로 받은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ray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</a:t>
                      </a:r>
                      <a:r>
                        <a:rPr lang="ko-KR" altLang="en-US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부딫친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표면이 있으면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아니면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771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주어진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ray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가지고 검사 후 탐색하여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가까운 물체의 충돌 정도를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isect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파라미터를 통해 넘김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부딫친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Bounding Box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가진 노드의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모든 자식들을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방식으로 큐를 가지고 검사하여 가장 가까운 물체를 찾음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Iaggregate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GPU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실행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isIntersect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aggr.Intersect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currentRay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mIntersects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pixelIndex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5686B046-D23E-403E-AD11-EEC2357CD1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6933445"/>
              </p:ext>
            </p:extLst>
          </p:nvPr>
        </p:nvGraphicFramePr>
        <p:xfrm>
          <a:off x="838200" y="4073504"/>
          <a:ext cx="10588691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BVH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BVHNode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** node)	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Top-Down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구성하는 함수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내부 노드는 하위에 있을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모든 오브젝트의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Bounding Box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합쳐서 가지고 있고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내부 노드가 가진 오브젝트가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이하가 되기 전까지 아래 노드를 나누어 할당하고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Bounding Box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계산하는 것을 반복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(&amp;</a:t>
                      </a:r>
                      <a:r>
                        <a:rPr lang="en-US" altLang="ko-KR" sz="16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mRoot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94650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72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Skinning</a:t>
            </a:r>
          </a:p>
          <a:p>
            <a:pPr>
              <a:lnSpc>
                <a:spcPct val="110000"/>
              </a:lnSpc>
            </a:pPr>
            <a:r>
              <a:rPr lang="en-US" altLang="ko-KR" dirty="0"/>
              <a:t>1. </a:t>
            </a:r>
            <a:r>
              <a:rPr lang="ko-KR" altLang="en-US" dirty="0"/>
              <a:t>기존의 </a:t>
            </a:r>
            <a:r>
              <a:rPr lang="ko-KR" altLang="en-US" dirty="0" err="1"/>
              <a:t>메쉬</a:t>
            </a:r>
            <a:r>
              <a:rPr lang="ko-KR" altLang="en-US" dirty="0"/>
              <a:t> 구조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 err="1">
                <a:sym typeface="Wingdings" panose="05000000000000000000" pitchFamily="2" charset="2"/>
              </a:rPr>
              <a:t>스킨드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메쉬</a:t>
            </a:r>
            <a:r>
              <a:rPr lang="ko-KR" altLang="en-US" dirty="0">
                <a:sym typeface="Wingdings" panose="05000000000000000000" pitchFamily="2" charset="2"/>
              </a:rPr>
              <a:t> 구조 이유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ym typeface="Wingdings" panose="05000000000000000000" pitchFamily="2" charset="2"/>
              </a:rPr>
              <a:t>2.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71636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096000" y="1847850"/>
            <a:ext cx="5443728" cy="4351338"/>
          </a:xfrm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ko-KR" altLang="en-US" dirty="0"/>
              <a:t>광선 추적</a:t>
            </a:r>
            <a:r>
              <a:rPr lang="en-US" altLang="ko-KR" dirty="0"/>
              <a:t>: Ray-Tracing</a:t>
            </a:r>
          </a:p>
          <a:p>
            <a:pPr lvl="1">
              <a:lnSpc>
                <a:spcPct val="100000"/>
              </a:lnSpc>
            </a:pPr>
            <a:r>
              <a:rPr lang="ko-KR" altLang="en-US" b="1" i="1" u="sng" dirty="0"/>
              <a:t>빛</a:t>
            </a:r>
            <a:r>
              <a:rPr lang="ko-KR" altLang="en-US" dirty="0"/>
              <a:t> 의 움직임을 </a:t>
            </a:r>
            <a:r>
              <a:rPr lang="ko-KR" altLang="en-US" b="1" i="1" u="sng" dirty="0"/>
              <a:t>시뮬레이션</a:t>
            </a:r>
            <a:r>
              <a:rPr lang="ko-KR" altLang="en-US" dirty="0"/>
              <a:t> 하는 컴퓨터 그래픽 기법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이전</a:t>
            </a:r>
            <a:r>
              <a:rPr lang="en-US" altLang="ko-KR" dirty="0"/>
              <a:t>:</a:t>
            </a:r>
            <a:r>
              <a:rPr lang="ko-KR" altLang="en-US" dirty="0"/>
              <a:t> 수많은 계산 시간에 외면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현재</a:t>
            </a:r>
            <a:r>
              <a:rPr lang="en-US" altLang="ko-KR" dirty="0"/>
              <a:t>: GPU</a:t>
            </a:r>
            <a:r>
              <a:rPr lang="ko-KR" altLang="en-US" dirty="0"/>
              <a:t>의 발달에 편승</a:t>
            </a:r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실시간 렌더링에서도 부분적으로 사용</a:t>
            </a:r>
            <a:r>
              <a:rPr lang="en-US" altLang="ko-KR" sz="1800" dirty="0"/>
              <a:t>(Nvidia </a:t>
            </a:r>
            <a:r>
              <a:rPr lang="en-US" altLang="ko-KR" sz="1800" dirty="0" err="1"/>
              <a:t>RTCore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8</a:t>
            </a:fld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838200" y="1940182"/>
            <a:ext cx="5071872" cy="4429999"/>
            <a:chOff x="6281928" y="2099190"/>
            <a:chExt cx="5071872" cy="4429999"/>
          </a:xfrm>
        </p:grpSpPr>
        <p:pic>
          <p:nvPicPr>
            <p:cNvPr id="2052" name="Picture 4" descr="ray tracing on vs off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1928" y="2099190"/>
              <a:ext cx="5071872" cy="384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6281928" y="5975191"/>
              <a:ext cx="24505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Only Rasterization</a:t>
              </a:r>
              <a:endParaRPr lang="ko-KR" altLang="en-US" sz="1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903208" y="5975191"/>
              <a:ext cx="245059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/>
                <a:t>Raytracing(Mirror Reflection)</a:t>
              </a:r>
            </a:p>
            <a:p>
              <a:pPr algn="r"/>
              <a:r>
                <a:rPr lang="en-US" altLang="ko-KR" sz="1000" dirty="0"/>
                <a:t>+</a:t>
              </a:r>
            </a:p>
            <a:p>
              <a:pPr algn="r"/>
              <a:r>
                <a:rPr lang="en-US" altLang="ko-KR" sz="1000" dirty="0"/>
                <a:t>Rasterization(Multiple Scattering)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07224" y="5975190"/>
              <a:ext cx="24505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Minecraft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7701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8" name="그림 7" descr="테이블, 앉아있는, 보는, 녹색이(가) 표시된 사진&#10;&#10;자동 생성된 설명">
            <a:extLst>
              <a:ext uri="{FF2B5EF4-FFF2-40B4-BE49-F238E27FC236}">
                <a16:creationId xmlns:a16="http://schemas.microsoft.com/office/drawing/2014/main" id="{DE198519-E840-4D0F-BAD9-C36E5BF34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73" y="1690688"/>
            <a:ext cx="9857653" cy="41484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36593B-960C-49F0-994C-0128F18E73FC}"/>
              </a:ext>
            </a:extLst>
          </p:cNvPr>
          <p:cNvSpPr txBox="1"/>
          <p:nvPr/>
        </p:nvSpPr>
        <p:spPr>
          <a:xfrm>
            <a:off x="1167173" y="5913067"/>
            <a:ext cx="9857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hlinkClick r:id="rId4"/>
              </a:rPr>
              <a:t>Youtube</a:t>
            </a:r>
            <a:r>
              <a:rPr lang="en-US" altLang="ko-KR" dirty="0">
                <a:hlinkClick r:id="rId4"/>
              </a:rPr>
              <a:t>: Disney's Practical Guide to Path Tracing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98301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F2F2F2"/>
      </a:hlink>
      <a:folHlink>
        <a:srgbClr val="BFBFBF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DEC4E422DA5674CA0A92A90C48F4363" ma:contentTypeVersion="2" ma:contentTypeDescription="새 문서를 만듭니다." ma:contentTypeScope="" ma:versionID="afbd73bc9fda87434496464b6e339375">
  <xsd:schema xmlns:xsd="http://www.w3.org/2001/XMLSchema" xmlns:xs="http://www.w3.org/2001/XMLSchema" xmlns:p="http://schemas.microsoft.com/office/2006/metadata/properties" xmlns:ns3="d47ef01c-edce-402d-82fb-400e1649127f" targetNamespace="http://schemas.microsoft.com/office/2006/metadata/properties" ma:root="true" ma:fieldsID="131ba20bbc4d09a1d9c49eeaffd04e92" ns3:_="">
    <xsd:import namespace="d47ef01c-edce-402d-82fb-400e1649127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7ef01c-edce-402d-82fb-400e1649127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C60E39F-34F3-4FD4-9B4F-265BD02162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47ef01c-edce-402d-82fb-400e1649127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01FBB27-B0B8-473A-869B-48939B876A5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592AF99-FCD3-4B73-A673-620A6A3C2FAA}">
  <ds:schemaRefs>
    <ds:schemaRef ds:uri="http://purl.org/dc/elements/1.1/"/>
    <ds:schemaRef ds:uri="http://schemas.microsoft.com/office/2006/metadata/properties"/>
    <ds:schemaRef ds:uri="d47ef01c-edce-402d-82fb-400e1649127f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17418</TotalTime>
  <Words>6782</Words>
  <Application>Microsoft Macintosh PowerPoint</Application>
  <PresentationFormat>와이드스크린</PresentationFormat>
  <Paragraphs>1530</Paragraphs>
  <Slides>72</Slides>
  <Notes>67</Notes>
  <HiddenSlides>13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75" baseType="lpstr">
      <vt:lpstr>맑은 고딕</vt:lpstr>
      <vt:lpstr>Arial</vt:lpstr>
      <vt:lpstr>Office 테마</vt:lpstr>
      <vt:lpstr>Unity 에서의 GPGPU 기반  광선 추적 렌더러</vt:lpstr>
      <vt:lpstr>Index</vt:lpstr>
      <vt:lpstr>지적 사항</vt:lpstr>
      <vt:lpstr>PowerPoint 프레젠테이션</vt:lpstr>
      <vt:lpstr>PowerPoint 프레젠테이션</vt:lpstr>
      <vt:lpstr>졸업 연구 개요: 연구 개발 배경</vt:lpstr>
      <vt:lpstr>졸업 연구 개요: 연구 개발 배경</vt:lpstr>
      <vt:lpstr>졸업 연구 개요: 연구 개발 배경</vt:lpstr>
      <vt:lpstr>졸업 연구 개요: 연구 개발 배경</vt:lpstr>
      <vt:lpstr>졸업 연구 개요: 연구 개발 배경</vt:lpstr>
      <vt:lpstr>졸업 연구 개요: 연구 개발 배경</vt:lpstr>
      <vt:lpstr>졸업 연구 개요: 연구 개발 배경 </vt:lpstr>
      <vt:lpstr>졸업 연구 개요: 연구 개발 목표</vt:lpstr>
      <vt:lpstr>졸업 연구 개요: 연구 개발 효과</vt:lpstr>
      <vt:lpstr>관련 연구 및 사례</vt:lpstr>
      <vt:lpstr>관련 연구 및 사례 : octanerender </vt:lpstr>
      <vt:lpstr>관련 연구 및 사례 : HDRP in Unity</vt:lpstr>
      <vt:lpstr>관련 연구 및 사례</vt:lpstr>
      <vt:lpstr>시스템 수행 시나리오: 하나의 프레임</vt:lpstr>
      <vt:lpstr>시스템 구성도</vt:lpstr>
      <vt:lpstr>모듈 상세 설계 : 유스케이스 다이어그램</vt:lpstr>
      <vt:lpstr>모듈 상세 설계 : 클래스 다이어그램</vt:lpstr>
      <vt:lpstr>모듈 상세 설계 : 클래스 다이어그램</vt:lpstr>
      <vt:lpstr>모듈 상세 설계 : 기능별 모듈 분류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경로 추적</vt:lpstr>
      <vt:lpstr>모듈 상세 설계 : 경로 추적</vt:lpstr>
      <vt:lpstr>모듈 상세 설계 : 경로 추적</vt:lpstr>
      <vt:lpstr>모듈 상세 설계 : 경로 추적</vt:lpstr>
      <vt:lpstr>모듈 상세 설계 : 경로 추적</vt:lpstr>
      <vt:lpstr>모듈 상세 설계 : BVH</vt:lpstr>
      <vt:lpstr>모듈 상세 설계 : BVH</vt:lpstr>
      <vt:lpstr>모듈 상세 설계 : BVH</vt:lpstr>
      <vt:lpstr>모듈 상세 설계 : BVH</vt:lpstr>
      <vt:lpstr>모듈 상세 설계 : BVH</vt:lpstr>
      <vt:lpstr>모듈 상세 설계 : BVH</vt:lpstr>
      <vt:lpstr>모듈 상세 설계 : BVH</vt:lpstr>
      <vt:lpstr>모듈 상세 설계 : 목표치 검증</vt:lpstr>
      <vt:lpstr>모듈 상세 설계 : 목표치 검증</vt:lpstr>
      <vt:lpstr>개발 환경</vt:lpstr>
      <vt:lpstr>개발 환경</vt:lpstr>
      <vt:lpstr>데모 환경 설계</vt:lpstr>
      <vt:lpstr>개발 방법</vt:lpstr>
      <vt:lpstr>개발 방법</vt:lpstr>
      <vt:lpstr>개발 방법</vt:lpstr>
      <vt:lpstr>구현 현황 : 60%</vt:lpstr>
      <vt:lpstr>업무 분담</vt:lpstr>
      <vt:lpstr>졸업 연구 일정</vt:lpstr>
      <vt:lpstr>필요 기술 및 참고 문헌</vt:lpstr>
      <vt:lpstr>PowerPoint 프레젠테이션</vt:lpstr>
      <vt:lpstr>PowerPoint 프레젠테이션</vt:lpstr>
      <vt:lpstr>시스템 구성도</vt:lpstr>
      <vt:lpstr>모듈 상세 설계</vt:lpstr>
      <vt:lpstr>모듈 상세 설계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경로 추적</vt:lpstr>
      <vt:lpstr>모듈 상세 설계 : 경로 추적</vt:lpstr>
      <vt:lpstr>모듈 상세 설계 : 경로 추적</vt:lpstr>
      <vt:lpstr>모듈 상세 설계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수혁</dc:creator>
  <cp:lastModifiedBy>KimHan Sang</cp:lastModifiedBy>
  <cp:revision>450</cp:revision>
  <cp:lastPrinted>2020-02-25T02:09:09Z</cp:lastPrinted>
  <dcterms:created xsi:type="dcterms:W3CDTF">2019-11-03T02:13:53Z</dcterms:created>
  <dcterms:modified xsi:type="dcterms:W3CDTF">2020-03-02T07:30:31Z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0x0101003DEC4E422DA5674CA0A92A90C48F4363</vt:lpwstr>
  </property>
</Properties>
</file>